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2" r:id="rId1"/>
  </p:sldMasterIdLst>
  <p:sldIdLst>
    <p:sldId id="256" r:id="rId2"/>
    <p:sldId id="299" r:id="rId3"/>
    <p:sldId id="259" r:id="rId4"/>
    <p:sldId id="257" r:id="rId5"/>
    <p:sldId id="260" r:id="rId6"/>
    <p:sldId id="258" r:id="rId7"/>
    <p:sldId id="289" r:id="rId8"/>
    <p:sldId id="290" r:id="rId9"/>
    <p:sldId id="262" r:id="rId10"/>
    <p:sldId id="298" r:id="rId11"/>
    <p:sldId id="263" r:id="rId12"/>
    <p:sldId id="265" r:id="rId13"/>
    <p:sldId id="267" r:id="rId14"/>
    <p:sldId id="270" r:id="rId15"/>
    <p:sldId id="271" r:id="rId16"/>
    <p:sldId id="272" r:id="rId17"/>
    <p:sldId id="273" r:id="rId18"/>
    <p:sldId id="300" r:id="rId19"/>
    <p:sldId id="264" r:id="rId20"/>
    <p:sldId id="280" r:id="rId21"/>
    <p:sldId id="275" r:id="rId22"/>
    <p:sldId id="276" r:id="rId23"/>
    <p:sldId id="266" r:id="rId24"/>
    <p:sldId id="277" r:id="rId25"/>
    <p:sldId id="268" r:id="rId26"/>
    <p:sldId id="278" r:id="rId27"/>
    <p:sldId id="297" r:id="rId28"/>
    <p:sldId id="296" r:id="rId29"/>
    <p:sldId id="291" r:id="rId30"/>
    <p:sldId id="292" r:id="rId31"/>
    <p:sldId id="293" r:id="rId32"/>
    <p:sldId id="285" r:id="rId33"/>
    <p:sldId id="286" r:id="rId34"/>
    <p:sldId id="287" r:id="rId35"/>
    <p:sldId id="288" r:id="rId36"/>
    <p:sldId id="295" r:id="rId37"/>
    <p:sldId id="294"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321" autoAdjust="0"/>
    <p:restoredTop sz="94660"/>
  </p:normalViewPr>
  <p:slideViewPr>
    <p:cSldViewPr snapToGrid="0">
      <p:cViewPr varScale="1">
        <p:scale>
          <a:sx n="64" d="100"/>
          <a:sy n="64" d="100"/>
        </p:scale>
        <p:origin x="78" y="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8C8DFF-34D8-495D-B2E5-6F45FA8FEC7D}" type="doc">
      <dgm:prSet loTypeId="urn:microsoft.com/office/officeart/2005/8/layout/radial4" loCatId="relationship" qsTypeId="urn:microsoft.com/office/officeart/2005/8/quickstyle/simple1" qsCatId="simple" csTypeId="urn:microsoft.com/office/officeart/2005/8/colors/accent1_2" csCatId="accent1" phldr="1"/>
      <dgm:spPr/>
      <dgm:t>
        <a:bodyPr/>
        <a:lstStyle/>
        <a:p>
          <a:endParaRPr lang="en-US"/>
        </a:p>
      </dgm:t>
    </dgm:pt>
    <dgm:pt modelId="{E204AC25-CE18-4631-86E0-264E6D30127D}">
      <dgm:prSet phldrT="[Text]" custT="1"/>
      <dgm:spPr>
        <a:solidFill>
          <a:schemeClr val="bg2"/>
        </a:solidFill>
      </dgm:spPr>
      <dgm:t>
        <a:bodyPr/>
        <a:lstStyle/>
        <a:p>
          <a:r>
            <a:rPr lang="en-US" sz="2900" kern="1200" dirty="0">
              <a:solidFill>
                <a:prstClr val="white"/>
              </a:solidFill>
              <a:latin typeface="Arial" panose="020B0604020202020204" pitchFamily="34" charset="0"/>
              <a:ea typeface="+mn-ea"/>
              <a:cs typeface="Arial" panose="020B0604020202020204" pitchFamily="34" charset="0"/>
            </a:rPr>
            <a:t>CarGurus</a:t>
          </a:r>
        </a:p>
      </dgm:t>
    </dgm:pt>
    <dgm:pt modelId="{41421B22-6888-42B3-B356-D2313BF65C7B}" type="parTrans" cxnId="{255B2A4F-491C-4AEA-9C55-2A8F8871AFCE}">
      <dgm:prSet/>
      <dgm:spPr/>
      <dgm:t>
        <a:bodyPr/>
        <a:lstStyle/>
        <a:p>
          <a:endParaRPr lang="en-US"/>
        </a:p>
      </dgm:t>
    </dgm:pt>
    <dgm:pt modelId="{699D4AB4-D2EF-455A-BA60-77EB7697F263}" type="sibTrans" cxnId="{255B2A4F-491C-4AEA-9C55-2A8F8871AFCE}">
      <dgm:prSet/>
      <dgm:spPr/>
      <dgm:t>
        <a:bodyPr/>
        <a:lstStyle/>
        <a:p>
          <a:endParaRPr lang="en-US"/>
        </a:p>
      </dgm:t>
    </dgm:pt>
    <dgm:pt modelId="{F34D9516-1124-4C01-B357-A0AA4FCFF5BF}">
      <dgm:prSet phldrT="[Text]"/>
      <dgm:spPr>
        <a:solidFill>
          <a:schemeClr val="bg2"/>
        </a:solidFill>
      </dgm:spPr>
      <dgm:t>
        <a:bodyPr/>
        <a:lstStyle/>
        <a:p>
          <a:r>
            <a:rPr lang="en-US" dirty="0">
              <a:solidFill>
                <a:schemeClr val="bg1"/>
              </a:solidFill>
              <a:latin typeface="Arial" panose="020B0604020202020204" pitchFamily="34" charset="0"/>
              <a:cs typeface="Arial" panose="020B0604020202020204" pitchFamily="34" charset="0"/>
            </a:rPr>
            <a:t>Dealers</a:t>
          </a:r>
        </a:p>
      </dgm:t>
    </dgm:pt>
    <dgm:pt modelId="{AEEDB59C-5B8D-479E-801D-123EB6482C05}" type="parTrans" cxnId="{EBE07941-15BC-4D91-AF31-52071CEEA4FB}">
      <dgm:prSet/>
      <dgm:spPr>
        <a:solidFill>
          <a:schemeClr val="bg2"/>
        </a:solidFill>
      </dgm:spPr>
      <dgm:t>
        <a:bodyPr/>
        <a:lstStyle/>
        <a:p>
          <a:endParaRPr lang="en-US">
            <a:latin typeface="Arial" panose="020B0604020202020204" pitchFamily="34" charset="0"/>
            <a:cs typeface="Arial" panose="020B0604020202020204" pitchFamily="34" charset="0"/>
          </a:endParaRPr>
        </a:p>
      </dgm:t>
    </dgm:pt>
    <dgm:pt modelId="{2563152E-E2FD-4F4A-BD63-A49D746FC06A}" type="sibTrans" cxnId="{EBE07941-15BC-4D91-AF31-52071CEEA4FB}">
      <dgm:prSet/>
      <dgm:spPr/>
      <dgm:t>
        <a:bodyPr/>
        <a:lstStyle/>
        <a:p>
          <a:endParaRPr lang="en-US"/>
        </a:p>
      </dgm:t>
    </dgm:pt>
    <dgm:pt modelId="{5B989C5E-572E-4B36-BCB0-042458275169}">
      <dgm:prSet phldrT="[Text]"/>
      <dgm:spPr>
        <a:solidFill>
          <a:schemeClr val="bg2"/>
        </a:solidFill>
      </dgm:spPr>
      <dgm:t>
        <a:bodyPr/>
        <a:lstStyle/>
        <a:p>
          <a:r>
            <a:rPr lang="en-US" dirty="0">
              <a:solidFill>
                <a:schemeClr val="bg1"/>
              </a:solidFill>
              <a:latin typeface="Arial" panose="020B0604020202020204" pitchFamily="34" charset="0"/>
              <a:cs typeface="Arial" panose="020B0604020202020204" pitchFamily="34" charset="0"/>
            </a:rPr>
            <a:t>Consumers</a:t>
          </a:r>
        </a:p>
      </dgm:t>
    </dgm:pt>
    <dgm:pt modelId="{AC84EBB5-618D-4B3E-9CA4-C17106CAD46F}" type="parTrans" cxnId="{1B8AF741-C68A-476C-AB98-EBB4065273DF}">
      <dgm:prSet/>
      <dgm:spPr>
        <a:solidFill>
          <a:schemeClr val="bg2"/>
        </a:solidFill>
      </dgm:spPr>
      <dgm:t>
        <a:bodyPr/>
        <a:lstStyle/>
        <a:p>
          <a:endParaRPr lang="en-US">
            <a:latin typeface="Arial" panose="020B0604020202020204" pitchFamily="34" charset="0"/>
            <a:cs typeface="Arial" panose="020B0604020202020204" pitchFamily="34" charset="0"/>
          </a:endParaRPr>
        </a:p>
      </dgm:t>
    </dgm:pt>
    <dgm:pt modelId="{7A4666D1-C139-4D34-AD16-E60F8D9F0F5F}" type="sibTrans" cxnId="{1B8AF741-C68A-476C-AB98-EBB4065273DF}">
      <dgm:prSet/>
      <dgm:spPr/>
      <dgm:t>
        <a:bodyPr/>
        <a:lstStyle/>
        <a:p>
          <a:endParaRPr lang="en-US"/>
        </a:p>
      </dgm:t>
    </dgm:pt>
    <dgm:pt modelId="{C3C22446-2CF9-4C7E-892F-13BDB2FDB89F}">
      <dgm:prSet phldrT="[Text]" custT="1"/>
      <dgm:spPr>
        <a:solidFill>
          <a:schemeClr val="bg2"/>
        </a:solidFill>
      </dgm:spPr>
      <dgm:t>
        <a:bodyPr/>
        <a:lstStyle/>
        <a:p>
          <a:r>
            <a:rPr lang="en-US" sz="2500" kern="1200" dirty="0">
              <a:solidFill>
                <a:schemeClr val="bg1"/>
              </a:solidFill>
              <a:latin typeface="Arial" panose="020B0604020202020204" pitchFamily="34" charset="0"/>
              <a:ea typeface="+mn-ea"/>
              <a:cs typeface="Arial" panose="020B0604020202020204" pitchFamily="34" charset="0"/>
            </a:rPr>
            <a:t>Employees</a:t>
          </a:r>
        </a:p>
      </dgm:t>
    </dgm:pt>
    <dgm:pt modelId="{29D4869C-0D8D-41AC-B9E6-73771D297252}" type="parTrans" cxnId="{C58991EE-D366-48C6-92B5-85246BFF8316}">
      <dgm:prSet/>
      <dgm:spPr>
        <a:solidFill>
          <a:schemeClr val="bg2"/>
        </a:solidFill>
      </dgm:spPr>
      <dgm:t>
        <a:bodyPr/>
        <a:lstStyle/>
        <a:p>
          <a:endParaRPr lang="en-US">
            <a:latin typeface="Arial" panose="020B0604020202020204" pitchFamily="34" charset="0"/>
            <a:cs typeface="Arial" panose="020B0604020202020204" pitchFamily="34" charset="0"/>
          </a:endParaRPr>
        </a:p>
      </dgm:t>
    </dgm:pt>
    <dgm:pt modelId="{23C3F374-815F-4537-B005-1E363043B55F}" type="sibTrans" cxnId="{C58991EE-D366-48C6-92B5-85246BFF8316}">
      <dgm:prSet/>
      <dgm:spPr/>
      <dgm:t>
        <a:bodyPr/>
        <a:lstStyle/>
        <a:p>
          <a:endParaRPr lang="en-US"/>
        </a:p>
      </dgm:t>
    </dgm:pt>
    <dgm:pt modelId="{9DE23ED0-2F0D-4AD8-9C6C-753674F7D721}">
      <dgm:prSet phldrT="[Text]"/>
      <dgm:spPr>
        <a:solidFill>
          <a:schemeClr val="bg2"/>
        </a:solidFill>
        <a:ln>
          <a:solidFill>
            <a:schemeClr val="tx2"/>
          </a:solidFill>
        </a:ln>
      </dgm:spPr>
      <dgm:t>
        <a:bodyPr/>
        <a:lstStyle/>
        <a:p>
          <a:r>
            <a:rPr lang="en-US" dirty="0">
              <a:solidFill>
                <a:schemeClr val="bg1"/>
              </a:solidFill>
              <a:latin typeface="Arial" panose="020B0604020202020204" pitchFamily="34" charset="0"/>
              <a:cs typeface="Arial" panose="020B0604020202020204" pitchFamily="34" charset="0"/>
            </a:rPr>
            <a:t>Third Party Administration</a:t>
          </a:r>
        </a:p>
      </dgm:t>
    </dgm:pt>
    <dgm:pt modelId="{14C5C2DD-D841-40D1-A7CF-B246122DB754}" type="parTrans" cxnId="{08921C2B-30C0-43BC-899F-41E3A06807C9}">
      <dgm:prSet/>
      <dgm:spPr>
        <a:solidFill>
          <a:schemeClr val="bg2"/>
        </a:solidFill>
      </dgm:spPr>
      <dgm:t>
        <a:bodyPr/>
        <a:lstStyle/>
        <a:p>
          <a:endParaRPr lang="en-US">
            <a:latin typeface="Arial" panose="020B0604020202020204" pitchFamily="34" charset="0"/>
            <a:cs typeface="Arial" panose="020B0604020202020204" pitchFamily="34" charset="0"/>
          </a:endParaRPr>
        </a:p>
      </dgm:t>
    </dgm:pt>
    <dgm:pt modelId="{59F6552C-FBBC-4263-B7AF-63D1514C4FA8}" type="sibTrans" cxnId="{08921C2B-30C0-43BC-899F-41E3A06807C9}">
      <dgm:prSet/>
      <dgm:spPr/>
      <dgm:t>
        <a:bodyPr/>
        <a:lstStyle/>
        <a:p>
          <a:endParaRPr lang="en-US"/>
        </a:p>
      </dgm:t>
    </dgm:pt>
    <dgm:pt modelId="{61FA4441-8EC1-4AA4-A28A-EECBDFDEB896}" type="pres">
      <dgm:prSet presAssocID="{C88C8DFF-34D8-495D-B2E5-6F45FA8FEC7D}" presName="cycle" presStyleCnt="0">
        <dgm:presLayoutVars>
          <dgm:chMax val="1"/>
          <dgm:dir/>
          <dgm:animLvl val="ctr"/>
          <dgm:resizeHandles val="exact"/>
        </dgm:presLayoutVars>
      </dgm:prSet>
      <dgm:spPr/>
    </dgm:pt>
    <dgm:pt modelId="{E81317BE-B0BA-4A6E-850E-DE2CB45A06DC}" type="pres">
      <dgm:prSet presAssocID="{E204AC25-CE18-4631-86E0-264E6D30127D}" presName="centerShape" presStyleLbl="node0" presStyleIdx="0" presStyleCnt="1" custScaleX="154395" custScaleY="61700"/>
      <dgm:spPr/>
    </dgm:pt>
    <dgm:pt modelId="{F12DCD2A-3B2A-469D-846D-1DA06FB75505}" type="pres">
      <dgm:prSet presAssocID="{AEEDB59C-5B8D-479E-801D-123EB6482C05}" presName="parTrans" presStyleLbl="bgSibTrans2D1" presStyleIdx="0" presStyleCnt="4" custScaleX="64688" custScaleY="89357" custLinFactNeighborX="16006" custLinFactNeighborY="47845"/>
      <dgm:spPr/>
    </dgm:pt>
    <dgm:pt modelId="{85ED10F1-6B62-4822-8E71-11C5485CE4D3}" type="pres">
      <dgm:prSet presAssocID="{F34D9516-1124-4C01-B357-A0AA4FCFF5BF}" presName="node" presStyleLbl="node1" presStyleIdx="0" presStyleCnt="4" custScaleY="56387" custRadScaleRad="148957" custRadScaleInc="17977">
        <dgm:presLayoutVars>
          <dgm:bulletEnabled val="1"/>
        </dgm:presLayoutVars>
      </dgm:prSet>
      <dgm:spPr/>
    </dgm:pt>
    <dgm:pt modelId="{49CB2FAB-5C3F-4656-AAE2-269EC2F0048E}" type="pres">
      <dgm:prSet presAssocID="{AC84EBB5-618D-4B3E-9CA4-C17106CAD46F}" presName="parTrans" presStyleLbl="bgSibTrans2D1" presStyleIdx="1" presStyleCnt="4" custScaleX="69196" custLinFactNeighborX="7674" custLinFactNeighborY="65148"/>
      <dgm:spPr/>
    </dgm:pt>
    <dgm:pt modelId="{DAC0208A-8BBA-4C1A-B7C6-BAD7482AE557}" type="pres">
      <dgm:prSet presAssocID="{5B989C5E-572E-4B36-BCB0-042458275169}" presName="node" presStyleLbl="node1" presStyleIdx="1" presStyleCnt="4" custScaleY="57290" custRadScaleRad="117247" custRadScaleInc="-11910">
        <dgm:presLayoutVars>
          <dgm:bulletEnabled val="1"/>
        </dgm:presLayoutVars>
      </dgm:prSet>
      <dgm:spPr/>
    </dgm:pt>
    <dgm:pt modelId="{B5861ACE-7412-44AC-A6A0-0F2A771FA980}" type="pres">
      <dgm:prSet presAssocID="{29D4869C-0D8D-41AC-B9E6-73771D297252}" presName="parTrans" presStyleLbl="bgSibTrans2D1" presStyleIdx="2" presStyleCnt="4" custAng="20773665" custScaleX="73509" custLinFactNeighborX="-18992" custLinFactNeighborY="49218"/>
      <dgm:spPr/>
    </dgm:pt>
    <dgm:pt modelId="{805044F6-B545-4A9E-A157-2399A7579FDC}" type="pres">
      <dgm:prSet presAssocID="{C3C22446-2CF9-4C7E-892F-13BDB2FDB89F}" presName="node" presStyleLbl="node1" presStyleIdx="2" presStyleCnt="4" custScaleY="51162" custRadScaleRad="115928" custRadScaleInc="6266">
        <dgm:presLayoutVars>
          <dgm:bulletEnabled val="1"/>
        </dgm:presLayoutVars>
      </dgm:prSet>
      <dgm:spPr/>
    </dgm:pt>
    <dgm:pt modelId="{C4BD5046-B47F-41D9-AAD7-77D8DEF81B5B}" type="pres">
      <dgm:prSet presAssocID="{14C5C2DD-D841-40D1-A7CF-B246122DB754}" presName="parTrans" presStyleLbl="bgSibTrans2D1" presStyleIdx="3" presStyleCnt="4" custAng="20810843" custScaleX="49255" custLinFactNeighborX="-23687" custLinFactNeighborY="45229"/>
      <dgm:spPr/>
    </dgm:pt>
    <dgm:pt modelId="{2B11C689-6066-4662-B47D-011535853FED}" type="pres">
      <dgm:prSet presAssocID="{9DE23ED0-2F0D-4AD8-9C6C-753674F7D721}" presName="node" presStyleLbl="node1" presStyleIdx="3" presStyleCnt="4" custScaleY="47849" custRadScaleRad="134387" custRadScaleInc="-29952">
        <dgm:presLayoutVars>
          <dgm:bulletEnabled val="1"/>
        </dgm:presLayoutVars>
      </dgm:prSet>
      <dgm:spPr/>
    </dgm:pt>
  </dgm:ptLst>
  <dgm:cxnLst>
    <dgm:cxn modelId="{08921C2B-30C0-43BC-899F-41E3A06807C9}" srcId="{E204AC25-CE18-4631-86E0-264E6D30127D}" destId="{9DE23ED0-2F0D-4AD8-9C6C-753674F7D721}" srcOrd="3" destOrd="0" parTransId="{14C5C2DD-D841-40D1-A7CF-B246122DB754}" sibTransId="{59F6552C-FBBC-4263-B7AF-63D1514C4FA8}"/>
    <dgm:cxn modelId="{7CC35F2D-C54E-4EAF-9E31-9136FCC2BFCA}" type="presOf" srcId="{E204AC25-CE18-4631-86E0-264E6D30127D}" destId="{E81317BE-B0BA-4A6E-850E-DE2CB45A06DC}" srcOrd="0" destOrd="0" presId="urn:microsoft.com/office/officeart/2005/8/layout/radial4"/>
    <dgm:cxn modelId="{00D9C03A-66F5-4EA8-AAB5-1ED35F4E4838}" type="presOf" srcId="{F34D9516-1124-4C01-B357-A0AA4FCFF5BF}" destId="{85ED10F1-6B62-4822-8E71-11C5485CE4D3}" srcOrd="0" destOrd="0" presId="urn:microsoft.com/office/officeart/2005/8/layout/radial4"/>
    <dgm:cxn modelId="{EBE07941-15BC-4D91-AF31-52071CEEA4FB}" srcId="{E204AC25-CE18-4631-86E0-264E6D30127D}" destId="{F34D9516-1124-4C01-B357-A0AA4FCFF5BF}" srcOrd="0" destOrd="0" parTransId="{AEEDB59C-5B8D-479E-801D-123EB6482C05}" sibTransId="{2563152E-E2FD-4F4A-BD63-A49D746FC06A}"/>
    <dgm:cxn modelId="{1B8AF741-C68A-476C-AB98-EBB4065273DF}" srcId="{E204AC25-CE18-4631-86E0-264E6D30127D}" destId="{5B989C5E-572E-4B36-BCB0-042458275169}" srcOrd="1" destOrd="0" parTransId="{AC84EBB5-618D-4B3E-9CA4-C17106CAD46F}" sibTransId="{7A4666D1-C139-4D34-AD16-E60F8D9F0F5F}"/>
    <dgm:cxn modelId="{37E4456E-6E58-4F62-A722-0ED13F41099A}" type="presOf" srcId="{9DE23ED0-2F0D-4AD8-9C6C-753674F7D721}" destId="{2B11C689-6066-4662-B47D-011535853FED}" srcOrd="0" destOrd="0" presId="urn:microsoft.com/office/officeart/2005/8/layout/radial4"/>
    <dgm:cxn modelId="{255B2A4F-491C-4AEA-9C55-2A8F8871AFCE}" srcId="{C88C8DFF-34D8-495D-B2E5-6F45FA8FEC7D}" destId="{E204AC25-CE18-4631-86E0-264E6D30127D}" srcOrd="0" destOrd="0" parTransId="{41421B22-6888-42B3-B356-D2313BF65C7B}" sibTransId="{699D4AB4-D2EF-455A-BA60-77EB7697F263}"/>
    <dgm:cxn modelId="{24327B75-B8EB-4544-8820-E3147FA83CCB}" type="presOf" srcId="{5B989C5E-572E-4B36-BCB0-042458275169}" destId="{DAC0208A-8BBA-4C1A-B7C6-BAD7482AE557}" srcOrd="0" destOrd="0" presId="urn:microsoft.com/office/officeart/2005/8/layout/radial4"/>
    <dgm:cxn modelId="{1750C055-2356-4AD2-8C33-D9F5B295674F}" type="presOf" srcId="{14C5C2DD-D841-40D1-A7CF-B246122DB754}" destId="{C4BD5046-B47F-41D9-AAD7-77D8DEF81B5B}" srcOrd="0" destOrd="0" presId="urn:microsoft.com/office/officeart/2005/8/layout/radial4"/>
    <dgm:cxn modelId="{B2E7D1BA-011D-496F-A6AD-24480993CB82}" type="presOf" srcId="{C88C8DFF-34D8-495D-B2E5-6F45FA8FEC7D}" destId="{61FA4441-8EC1-4AA4-A28A-EECBDFDEB896}" srcOrd="0" destOrd="0" presId="urn:microsoft.com/office/officeart/2005/8/layout/radial4"/>
    <dgm:cxn modelId="{DA5EECBE-3198-42CC-8545-CA372E3A5991}" type="presOf" srcId="{AEEDB59C-5B8D-479E-801D-123EB6482C05}" destId="{F12DCD2A-3B2A-469D-846D-1DA06FB75505}" srcOrd="0" destOrd="0" presId="urn:microsoft.com/office/officeart/2005/8/layout/radial4"/>
    <dgm:cxn modelId="{7A86D8DF-5DBD-4D64-89EE-0B94102B1E35}" type="presOf" srcId="{AC84EBB5-618D-4B3E-9CA4-C17106CAD46F}" destId="{49CB2FAB-5C3F-4656-AAE2-269EC2F0048E}" srcOrd="0" destOrd="0" presId="urn:microsoft.com/office/officeart/2005/8/layout/radial4"/>
    <dgm:cxn modelId="{AD437DEE-6C13-4EB5-A482-D44E6AACD177}" type="presOf" srcId="{C3C22446-2CF9-4C7E-892F-13BDB2FDB89F}" destId="{805044F6-B545-4A9E-A157-2399A7579FDC}" srcOrd="0" destOrd="0" presId="urn:microsoft.com/office/officeart/2005/8/layout/radial4"/>
    <dgm:cxn modelId="{C58991EE-D366-48C6-92B5-85246BFF8316}" srcId="{E204AC25-CE18-4631-86E0-264E6D30127D}" destId="{C3C22446-2CF9-4C7E-892F-13BDB2FDB89F}" srcOrd="2" destOrd="0" parTransId="{29D4869C-0D8D-41AC-B9E6-73771D297252}" sibTransId="{23C3F374-815F-4537-B005-1E363043B55F}"/>
    <dgm:cxn modelId="{0CCA88F0-346A-4D2B-89BC-7A649D052133}" type="presOf" srcId="{29D4869C-0D8D-41AC-B9E6-73771D297252}" destId="{B5861ACE-7412-44AC-A6A0-0F2A771FA980}" srcOrd="0" destOrd="0" presId="urn:microsoft.com/office/officeart/2005/8/layout/radial4"/>
    <dgm:cxn modelId="{69940199-0FFD-46EF-AFD0-4CF90BB4CE4E}" type="presParOf" srcId="{61FA4441-8EC1-4AA4-A28A-EECBDFDEB896}" destId="{E81317BE-B0BA-4A6E-850E-DE2CB45A06DC}" srcOrd="0" destOrd="0" presId="urn:microsoft.com/office/officeart/2005/8/layout/radial4"/>
    <dgm:cxn modelId="{07E99AB7-25BD-43D3-AC4C-7A9CC03D3976}" type="presParOf" srcId="{61FA4441-8EC1-4AA4-A28A-EECBDFDEB896}" destId="{F12DCD2A-3B2A-469D-846D-1DA06FB75505}" srcOrd="1" destOrd="0" presId="urn:microsoft.com/office/officeart/2005/8/layout/radial4"/>
    <dgm:cxn modelId="{851C3927-8FA6-45CD-A717-BC2ED744C4E3}" type="presParOf" srcId="{61FA4441-8EC1-4AA4-A28A-EECBDFDEB896}" destId="{85ED10F1-6B62-4822-8E71-11C5485CE4D3}" srcOrd="2" destOrd="0" presId="urn:microsoft.com/office/officeart/2005/8/layout/radial4"/>
    <dgm:cxn modelId="{07E10BC4-71AB-4623-9F61-762F3BFDCAFA}" type="presParOf" srcId="{61FA4441-8EC1-4AA4-A28A-EECBDFDEB896}" destId="{49CB2FAB-5C3F-4656-AAE2-269EC2F0048E}" srcOrd="3" destOrd="0" presId="urn:microsoft.com/office/officeart/2005/8/layout/radial4"/>
    <dgm:cxn modelId="{E4625192-A042-4250-9F65-2D74DEA7D26D}" type="presParOf" srcId="{61FA4441-8EC1-4AA4-A28A-EECBDFDEB896}" destId="{DAC0208A-8BBA-4C1A-B7C6-BAD7482AE557}" srcOrd="4" destOrd="0" presId="urn:microsoft.com/office/officeart/2005/8/layout/radial4"/>
    <dgm:cxn modelId="{A70D3B97-E2BA-4D1D-8AF6-7587A5139F44}" type="presParOf" srcId="{61FA4441-8EC1-4AA4-A28A-EECBDFDEB896}" destId="{B5861ACE-7412-44AC-A6A0-0F2A771FA980}" srcOrd="5" destOrd="0" presId="urn:microsoft.com/office/officeart/2005/8/layout/radial4"/>
    <dgm:cxn modelId="{C6F5205B-9DB6-46F5-BE75-934F783B69E7}" type="presParOf" srcId="{61FA4441-8EC1-4AA4-A28A-EECBDFDEB896}" destId="{805044F6-B545-4A9E-A157-2399A7579FDC}" srcOrd="6" destOrd="0" presId="urn:microsoft.com/office/officeart/2005/8/layout/radial4"/>
    <dgm:cxn modelId="{C168C6DE-E09D-4FEF-80CF-761FB37BF1D9}" type="presParOf" srcId="{61FA4441-8EC1-4AA4-A28A-EECBDFDEB896}" destId="{C4BD5046-B47F-41D9-AAD7-77D8DEF81B5B}" srcOrd="7" destOrd="0" presId="urn:microsoft.com/office/officeart/2005/8/layout/radial4"/>
    <dgm:cxn modelId="{DC3D30E4-D726-40B6-A4EF-0422362CD3BA}" type="presParOf" srcId="{61FA4441-8EC1-4AA4-A28A-EECBDFDEB896}" destId="{2B11C689-6066-4662-B47D-011535853FED}" srcOrd="8" destOrd="0" presId="urn:microsoft.com/office/officeart/2005/8/layout/radial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17BE-B0BA-4A6E-850E-DE2CB45A06DC}">
      <dsp:nvSpPr>
        <dsp:cNvPr id="0" name=""/>
        <dsp:cNvSpPr/>
      </dsp:nvSpPr>
      <dsp:spPr>
        <a:xfrm>
          <a:off x="3325807" y="2644269"/>
          <a:ext cx="3254384" cy="1300531"/>
        </a:xfrm>
        <a:prstGeom prst="ellipse">
          <a:avLst/>
        </a:prstGeom>
        <a:solidFill>
          <a:schemeClr val="bg2"/>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US" sz="2900" kern="1200" dirty="0">
              <a:solidFill>
                <a:prstClr val="white"/>
              </a:solidFill>
              <a:latin typeface="Arial" panose="020B0604020202020204" pitchFamily="34" charset="0"/>
              <a:ea typeface="+mn-ea"/>
              <a:cs typeface="Arial" panose="020B0604020202020204" pitchFamily="34" charset="0"/>
            </a:rPr>
            <a:t>CarGurus</a:t>
          </a:r>
        </a:p>
      </dsp:txBody>
      <dsp:txXfrm>
        <a:off x="3802401" y="2834727"/>
        <a:ext cx="2301196" cy="919615"/>
      </dsp:txXfrm>
    </dsp:sp>
    <dsp:sp modelId="{F12DCD2A-3B2A-469D-846D-1DA06FB75505}">
      <dsp:nvSpPr>
        <dsp:cNvPr id="0" name=""/>
        <dsp:cNvSpPr/>
      </dsp:nvSpPr>
      <dsp:spPr>
        <a:xfrm rot="12185379">
          <a:off x="2025230" y="2252149"/>
          <a:ext cx="1734542" cy="536795"/>
        </a:xfrm>
        <a:prstGeom prst="lef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sp>
    <dsp:sp modelId="{85ED10F1-6B62-4822-8E71-11C5485CE4D3}">
      <dsp:nvSpPr>
        <dsp:cNvPr id="0" name=""/>
        <dsp:cNvSpPr/>
      </dsp:nvSpPr>
      <dsp:spPr>
        <a:xfrm>
          <a:off x="228799" y="1255697"/>
          <a:ext cx="2002438" cy="903292"/>
        </a:xfrm>
        <a:prstGeom prst="roundRect">
          <a:avLst>
            <a:gd name="adj" fmla="val 10000"/>
          </a:avLst>
        </a:prstGeom>
        <a:solidFill>
          <a:schemeClr val="bg2"/>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a:lnSpc>
              <a:spcPct val="90000"/>
            </a:lnSpc>
            <a:spcBef>
              <a:spcPct val="0"/>
            </a:spcBef>
            <a:spcAft>
              <a:spcPct val="35000"/>
            </a:spcAft>
            <a:buNone/>
          </a:pPr>
          <a:r>
            <a:rPr lang="en-US" sz="2300" kern="1200" dirty="0">
              <a:solidFill>
                <a:schemeClr val="bg1"/>
              </a:solidFill>
              <a:latin typeface="Arial" panose="020B0604020202020204" pitchFamily="34" charset="0"/>
              <a:cs typeface="Arial" panose="020B0604020202020204" pitchFamily="34" charset="0"/>
            </a:rPr>
            <a:t>Dealers</a:t>
          </a:r>
        </a:p>
      </dsp:txBody>
      <dsp:txXfrm>
        <a:off x="255256" y="1282154"/>
        <a:ext cx="1949524" cy="850378"/>
      </dsp:txXfrm>
    </dsp:sp>
    <dsp:sp modelId="{49CB2FAB-5C3F-4656-AAE2-269EC2F0048E}">
      <dsp:nvSpPr>
        <dsp:cNvPr id="0" name=""/>
        <dsp:cNvSpPr/>
      </dsp:nvSpPr>
      <dsp:spPr>
        <a:xfrm rot="14378430">
          <a:off x="3304613" y="1636386"/>
          <a:ext cx="1603271" cy="600731"/>
        </a:xfrm>
        <a:prstGeom prst="lef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sp>
    <dsp:sp modelId="{DAC0208A-8BBA-4C1A-B7C6-BAD7482AE557}">
      <dsp:nvSpPr>
        <dsp:cNvPr id="0" name=""/>
        <dsp:cNvSpPr/>
      </dsp:nvSpPr>
      <dsp:spPr>
        <a:xfrm>
          <a:off x="2341689" y="86872"/>
          <a:ext cx="2002438" cy="917757"/>
        </a:xfrm>
        <a:prstGeom prst="roundRect">
          <a:avLst>
            <a:gd name="adj" fmla="val 10000"/>
          </a:avLst>
        </a:prstGeom>
        <a:solidFill>
          <a:schemeClr val="bg2"/>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a:lnSpc>
              <a:spcPct val="90000"/>
            </a:lnSpc>
            <a:spcBef>
              <a:spcPct val="0"/>
            </a:spcBef>
            <a:spcAft>
              <a:spcPct val="35000"/>
            </a:spcAft>
            <a:buNone/>
          </a:pPr>
          <a:r>
            <a:rPr lang="en-US" sz="2300" kern="1200" dirty="0">
              <a:solidFill>
                <a:schemeClr val="bg1"/>
              </a:solidFill>
              <a:latin typeface="Arial" panose="020B0604020202020204" pitchFamily="34" charset="0"/>
              <a:cs typeface="Arial" panose="020B0604020202020204" pitchFamily="34" charset="0"/>
            </a:rPr>
            <a:t>Consumers</a:t>
          </a:r>
        </a:p>
      </dsp:txBody>
      <dsp:txXfrm>
        <a:off x="2368569" y="113752"/>
        <a:ext cx="1948678" cy="863997"/>
      </dsp:txXfrm>
    </dsp:sp>
    <dsp:sp modelId="{B5861ACE-7412-44AC-A6A0-0F2A771FA980}">
      <dsp:nvSpPr>
        <dsp:cNvPr id="0" name=""/>
        <dsp:cNvSpPr/>
      </dsp:nvSpPr>
      <dsp:spPr>
        <a:xfrm rot="17042847">
          <a:off x="4606727" y="1519722"/>
          <a:ext cx="1688276" cy="600731"/>
        </a:xfrm>
        <a:prstGeom prst="lef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sp>
    <dsp:sp modelId="{805044F6-B545-4A9E-A157-2399A7579FDC}">
      <dsp:nvSpPr>
        <dsp:cNvPr id="0" name=""/>
        <dsp:cNvSpPr/>
      </dsp:nvSpPr>
      <dsp:spPr>
        <a:xfrm>
          <a:off x="5421757" y="99003"/>
          <a:ext cx="2002438" cy="819590"/>
        </a:xfrm>
        <a:prstGeom prst="roundRect">
          <a:avLst>
            <a:gd name="adj" fmla="val 10000"/>
          </a:avLst>
        </a:prstGeom>
        <a:solidFill>
          <a:schemeClr val="bg2"/>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47625" rIns="47625" bIns="47625" numCol="1" spcCol="1270" anchor="ctr" anchorCtr="0">
          <a:noAutofit/>
        </a:bodyPr>
        <a:lstStyle/>
        <a:p>
          <a:pPr marL="0" lvl="0" indent="0" algn="ctr" defTabSz="1111250">
            <a:lnSpc>
              <a:spcPct val="90000"/>
            </a:lnSpc>
            <a:spcBef>
              <a:spcPct val="0"/>
            </a:spcBef>
            <a:spcAft>
              <a:spcPct val="35000"/>
            </a:spcAft>
            <a:buNone/>
          </a:pPr>
          <a:r>
            <a:rPr lang="en-US" sz="2500" kern="1200" dirty="0">
              <a:solidFill>
                <a:schemeClr val="bg1"/>
              </a:solidFill>
              <a:latin typeface="Arial" panose="020B0604020202020204" pitchFamily="34" charset="0"/>
              <a:ea typeface="+mn-ea"/>
              <a:cs typeface="Arial" panose="020B0604020202020204" pitchFamily="34" charset="0"/>
            </a:rPr>
            <a:t>Employees</a:t>
          </a:r>
        </a:p>
      </dsp:txBody>
      <dsp:txXfrm>
        <a:off x="5445762" y="123008"/>
        <a:ext cx="1954428" cy="771580"/>
      </dsp:txXfrm>
    </dsp:sp>
    <dsp:sp modelId="{C4BD5046-B47F-41D9-AAD7-77D8DEF81B5B}">
      <dsp:nvSpPr>
        <dsp:cNvPr id="0" name=""/>
        <dsp:cNvSpPr/>
      </dsp:nvSpPr>
      <dsp:spPr>
        <a:xfrm rot="19102139">
          <a:off x="5936236" y="2100096"/>
          <a:ext cx="1188483" cy="600731"/>
        </a:xfrm>
        <a:prstGeom prst="leftArrow">
          <a:avLst>
            <a:gd name="adj1" fmla="val 60000"/>
            <a:gd name="adj2" fmla="val 50000"/>
          </a:avLst>
        </a:prstGeom>
        <a:solidFill>
          <a:schemeClr val="bg2"/>
        </a:solidFill>
        <a:ln>
          <a:noFill/>
        </a:ln>
        <a:effectLst/>
      </dsp:spPr>
      <dsp:style>
        <a:lnRef idx="0">
          <a:scrgbClr r="0" g="0" b="0"/>
        </a:lnRef>
        <a:fillRef idx="1">
          <a:scrgbClr r="0" g="0" b="0"/>
        </a:fillRef>
        <a:effectRef idx="0">
          <a:scrgbClr r="0" g="0" b="0"/>
        </a:effectRef>
        <a:fontRef idx="minor">
          <a:schemeClr val="lt1"/>
        </a:fontRef>
      </dsp:style>
    </dsp:sp>
    <dsp:sp modelId="{2B11C689-6066-4662-B47D-011535853FED}">
      <dsp:nvSpPr>
        <dsp:cNvPr id="0" name=""/>
        <dsp:cNvSpPr/>
      </dsp:nvSpPr>
      <dsp:spPr>
        <a:xfrm>
          <a:off x="7161281" y="1170225"/>
          <a:ext cx="2002438" cy="766517"/>
        </a:xfrm>
        <a:prstGeom prst="roundRect">
          <a:avLst>
            <a:gd name="adj" fmla="val 10000"/>
          </a:avLst>
        </a:prstGeom>
        <a:solidFill>
          <a:schemeClr val="bg2"/>
        </a:solidFill>
        <a:ln w="1905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a:lnSpc>
              <a:spcPct val="90000"/>
            </a:lnSpc>
            <a:spcBef>
              <a:spcPct val="0"/>
            </a:spcBef>
            <a:spcAft>
              <a:spcPct val="35000"/>
            </a:spcAft>
            <a:buNone/>
          </a:pPr>
          <a:r>
            <a:rPr lang="en-US" sz="2300" kern="1200" dirty="0">
              <a:solidFill>
                <a:schemeClr val="bg1"/>
              </a:solidFill>
              <a:latin typeface="Arial" panose="020B0604020202020204" pitchFamily="34" charset="0"/>
              <a:cs typeface="Arial" panose="020B0604020202020204" pitchFamily="34" charset="0"/>
            </a:rPr>
            <a:t>Third Party Administration</a:t>
          </a:r>
        </a:p>
      </dsp:txBody>
      <dsp:txXfrm>
        <a:off x="7183732" y="1192676"/>
        <a:ext cx="1957536" cy="721615"/>
      </dsp:txXfrm>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3205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46335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55394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8013853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909241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109922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927479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20934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5734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08963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2/13/2019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17702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2/13/2019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40754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62473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2/13/2019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63276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2/13/2019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98840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9703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70929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smtClean="0"/>
              <a:pPr/>
              <a:t>2/13/2019</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83523731"/>
      </p:ext>
    </p:extLst>
  </p:cSld>
  <p:clrMap bg1="dk1" tx1="lt1" bg2="dk2" tx2="lt2" accent1="accent1" accent2="accent2" accent3="accent3" accent4="accent4" accent5="accent5" accent6="accent6" hlink="hlink" folHlink="fol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 id="2147483855" r:id="rId13"/>
    <p:sldLayoutId id="2147483856" r:id="rId14"/>
    <p:sldLayoutId id="2147483857" r:id="rId15"/>
    <p:sldLayoutId id="2147483858" r:id="rId16"/>
    <p:sldLayoutId id="214748385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AA8B0-B81D-4793-BF9E-8232B8F5B735}"/>
              </a:ext>
            </a:extLst>
          </p:cNvPr>
          <p:cNvSpPr>
            <a:spLocks noGrp="1"/>
          </p:cNvSpPr>
          <p:nvPr>
            <p:ph type="ctrTitle"/>
          </p:nvPr>
        </p:nvSpPr>
        <p:spPr>
          <a:xfrm>
            <a:off x="1920874" y="1122363"/>
            <a:ext cx="8791575" cy="1538287"/>
          </a:xfrm>
        </p:spPr>
        <p:txBody>
          <a:bodyPr>
            <a:normAutofit/>
          </a:bodyPr>
          <a:lstStyle/>
          <a:p>
            <a:pPr algn="ctr"/>
            <a:r>
              <a:rPr lang="en-US" sz="6000" dirty="0">
                <a:latin typeface="Arial" panose="020B0604020202020204" pitchFamily="34" charset="0"/>
                <a:cs typeface="Arial" panose="020B0604020202020204" pitchFamily="34" charset="0"/>
              </a:rPr>
              <a:t>CARGURUS</a:t>
            </a:r>
            <a:r>
              <a:rPr lang="en-US" sz="6000" dirty="0"/>
              <a:t>.COM </a:t>
            </a:r>
          </a:p>
        </p:txBody>
      </p:sp>
      <p:sp>
        <p:nvSpPr>
          <p:cNvPr id="3" name="Subtitle 2">
            <a:extLst>
              <a:ext uri="{FF2B5EF4-FFF2-40B4-BE49-F238E27FC236}">
                <a16:creationId xmlns:a16="http://schemas.microsoft.com/office/drawing/2014/main" id="{C5B74D25-250C-4867-97DF-0BA6D99B1A5D}"/>
              </a:ext>
            </a:extLst>
          </p:cNvPr>
          <p:cNvSpPr>
            <a:spLocks noGrp="1"/>
          </p:cNvSpPr>
          <p:nvPr>
            <p:ph type="subTitle" idx="1"/>
          </p:nvPr>
        </p:nvSpPr>
        <p:spPr/>
        <p:txBody>
          <a:bodyPr>
            <a:normAutofit/>
          </a:bodyPr>
          <a:lstStyle/>
          <a:p>
            <a:pPr algn="ctr"/>
            <a:r>
              <a:rPr lang="en-US" sz="4400" dirty="0">
                <a:latin typeface="Arial" panose="020B0604020202020204" pitchFamily="34" charset="0"/>
                <a:cs typeface="Arial" panose="020B0604020202020204" pitchFamily="34" charset="0"/>
              </a:rPr>
              <a:t>Selenium automation </a:t>
            </a:r>
            <a:r>
              <a:rPr lang="en-US" sz="4400" dirty="0" err="1">
                <a:latin typeface="Arial" panose="020B0604020202020204" pitchFamily="34" charset="0"/>
                <a:cs typeface="Arial" panose="020B0604020202020204" pitchFamily="34" charset="0"/>
              </a:rPr>
              <a:t>TESTing</a:t>
            </a:r>
            <a:r>
              <a:rPr lang="en-US" sz="4400" dirty="0">
                <a:latin typeface="Arial" panose="020B0604020202020204" pitchFamily="34" charset="0"/>
                <a:cs typeface="Arial" panose="020B0604020202020204" pitchFamily="34" charset="0"/>
              </a:rPr>
              <a:t> PRESENTATION</a:t>
            </a:r>
          </a:p>
        </p:txBody>
      </p:sp>
    </p:spTree>
    <p:extLst>
      <p:ext uri="{BB962C8B-B14F-4D97-AF65-F5344CB8AC3E}">
        <p14:creationId xmlns:p14="http://schemas.microsoft.com/office/powerpoint/2010/main" val="85457707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EAE8-8449-44E9-8736-6204FD1B45C1}"/>
              </a:ext>
            </a:extLst>
          </p:cNvPr>
          <p:cNvSpPr>
            <a:spLocks noGrp="1"/>
          </p:cNvSpPr>
          <p:nvPr>
            <p:ph type="title"/>
          </p:nvPr>
        </p:nvSpPr>
        <p:spPr/>
        <p:txBody>
          <a:bodyPr/>
          <a:lstStyle/>
          <a:p>
            <a:r>
              <a:rPr lang="en-US" dirty="0">
                <a:solidFill>
                  <a:schemeClr val="tx2"/>
                </a:solidFill>
                <a:latin typeface="Arial" panose="020B0604020202020204" pitchFamily="34" charset="0"/>
                <a:cs typeface="Arial" panose="020B0604020202020204" pitchFamily="34" charset="0"/>
              </a:rPr>
              <a:t>TEST PLAN</a:t>
            </a:r>
            <a:endParaRPr lang="en-US" dirty="0"/>
          </a:p>
        </p:txBody>
      </p:sp>
      <p:sp>
        <p:nvSpPr>
          <p:cNvPr id="3" name="Content Placeholder 2">
            <a:extLst>
              <a:ext uri="{FF2B5EF4-FFF2-40B4-BE49-F238E27FC236}">
                <a16:creationId xmlns:a16="http://schemas.microsoft.com/office/drawing/2014/main" id="{6C73A825-4E5D-4E84-97C7-D1D9CD34CF4A}"/>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465065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9AD76-BCAD-4354-A3E2-45C74D409522}"/>
              </a:ext>
            </a:extLst>
          </p:cNvPr>
          <p:cNvSpPr>
            <a:spLocks noGrp="1"/>
          </p:cNvSpPr>
          <p:nvPr>
            <p:ph type="title"/>
          </p:nvPr>
        </p:nvSpPr>
        <p:spPr>
          <a:xfrm>
            <a:off x="2055813" y="402618"/>
            <a:ext cx="4814887" cy="85468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a:latin typeface="Arial" panose="020B0604020202020204" pitchFamily="34" charset="0"/>
                <a:cs typeface="Arial" panose="020B0604020202020204" pitchFamily="34" charset="0"/>
              </a:rPr>
              <a:t>Test plan task list</a:t>
            </a:r>
          </a:p>
        </p:txBody>
      </p:sp>
      <p:sp>
        <p:nvSpPr>
          <p:cNvPr id="3" name="Content Placeholder 2">
            <a:extLst>
              <a:ext uri="{FF2B5EF4-FFF2-40B4-BE49-F238E27FC236}">
                <a16:creationId xmlns:a16="http://schemas.microsoft.com/office/drawing/2014/main" id="{2F9819BC-1B62-42A8-B855-5C736C87AE46}"/>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fontAlgn="base"/>
            <a:r>
              <a:rPr lang="en-US" b="1" dirty="0">
                <a:latin typeface="Arial" panose="020B0604020202020204" pitchFamily="34" charset="0"/>
                <a:cs typeface="Arial" panose="020B0604020202020204" pitchFamily="34" charset="0"/>
              </a:rPr>
              <a:t>Planning  Software Test Automation</a:t>
            </a:r>
          </a:p>
          <a:p>
            <a:pPr fontAlgn="base"/>
            <a:r>
              <a:rPr lang="en-US" b="1" dirty="0">
                <a:latin typeface="Arial" panose="020B0604020202020204" pitchFamily="34" charset="0"/>
                <a:cs typeface="Arial" panose="020B0604020202020204" pitchFamily="34" charset="0"/>
              </a:rPr>
              <a:t>Design  test automation strategies</a:t>
            </a:r>
          </a:p>
          <a:p>
            <a:pPr fontAlgn="base"/>
            <a:r>
              <a:rPr lang="en-US" b="1" dirty="0">
                <a:latin typeface="Arial" panose="020B0604020202020204" pitchFamily="34" charset="0"/>
                <a:cs typeface="Arial" panose="020B0604020202020204" pitchFamily="34" charset="0"/>
              </a:rPr>
              <a:t>Evaluate  &amp; prepare test Automation tools</a:t>
            </a:r>
          </a:p>
          <a:p>
            <a:pPr fontAlgn="base"/>
            <a:r>
              <a:rPr lang="en-US" b="1" dirty="0">
                <a:latin typeface="Arial" panose="020B0604020202020204" pitchFamily="34" charset="0"/>
                <a:cs typeface="Arial" panose="020B0604020202020204" pitchFamily="34" charset="0"/>
              </a:rPr>
              <a:t>Develop  &amp; implement Test automation solutions</a:t>
            </a:r>
          </a:p>
          <a:p>
            <a:pPr fontAlgn="base"/>
            <a:r>
              <a:rPr lang="en-US" b="1" dirty="0">
                <a:latin typeface="Arial" panose="020B0604020202020204" pitchFamily="34" charset="0"/>
                <a:cs typeface="Arial" panose="020B0604020202020204" pitchFamily="34" charset="0"/>
              </a:rPr>
              <a:t>Deploy  test automation solutions</a:t>
            </a:r>
          </a:p>
          <a:p>
            <a:pPr fontAlgn="base"/>
            <a:r>
              <a:rPr lang="en-US" b="1" dirty="0">
                <a:latin typeface="Arial" panose="020B0604020202020204" pitchFamily="34" charset="0"/>
                <a:cs typeface="Arial" panose="020B0604020202020204" pitchFamily="34" charset="0"/>
              </a:rPr>
              <a:t>Review  test automation solutions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87967642"/>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D0CDC-AF5B-48E9-B567-F7F7D8E5301B}"/>
              </a:ext>
            </a:extLst>
          </p:cNvPr>
          <p:cNvSpPr>
            <a:spLocks noGrp="1"/>
          </p:cNvSpPr>
          <p:nvPr>
            <p:ph type="title"/>
          </p:nvPr>
        </p:nvSpPr>
        <p:spPr>
          <a:xfrm>
            <a:off x="913795" y="158751"/>
            <a:ext cx="10353761" cy="172720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b="1" dirty="0">
                <a:latin typeface="Arial" panose="020B0604020202020204" pitchFamily="34" charset="0"/>
                <a:cs typeface="Arial" panose="020B0604020202020204" pitchFamily="34" charset="0"/>
              </a:rPr>
              <a:t>During the Automation Testing process the following application functions will be tested:</a:t>
            </a:r>
            <a:br>
              <a:rPr lang="en-US" b="1"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30DF574-0C5B-4DCE-AA05-A0663A33B96E}"/>
              </a:ext>
            </a:extLst>
          </p:cNvPr>
          <p:cNvSpPr>
            <a:spLocks noGrp="1"/>
          </p:cNvSpPr>
          <p:nvPr>
            <p:ph idx="1"/>
          </p:nvPr>
        </p:nvSpPr>
        <p:spPr>
          <a:xfrm>
            <a:off x="913795" y="2096064"/>
            <a:ext cx="10353762" cy="4355536"/>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fontAlgn="base"/>
            <a:r>
              <a:rPr lang="en-US" b="1" dirty="0">
                <a:latin typeface="Arial" panose="020B0604020202020204" pitchFamily="34" charset="0"/>
                <a:cs typeface="Arial" panose="020B0604020202020204" pitchFamily="34" charset="0"/>
              </a:rPr>
              <a:t>Successfully login to the website account page.</a:t>
            </a:r>
          </a:p>
          <a:p>
            <a:pPr fontAlgn="base"/>
            <a:r>
              <a:rPr lang="en-US" b="1" dirty="0">
                <a:latin typeface="Arial" panose="020B0604020202020204" pitchFamily="34" charset="0"/>
                <a:cs typeface="Arial" panose="020B0604020202020204" pitchFamily="34" charset="0"/>
              </a:rPr>
              <a:t>Switching client language.</a:t>
            </a:r>
          </a:p>
          <a:p>
            <a:pPr fontAlgn="base"/>
            <a:r>
              <a:rPr lang="en-US" b="1" dirty="0">
                <a:latin typeface="Arial" panose="020B0604020202020204" pitchFamily="34" charset="0"/>
                <a:cs typeface="Arial" panose="020B0604020202020204" pitchFamily="34" charset="0"/>
              </a:rPr>
              <a:t>Search for used cars</a:t>
            </a:r>
          </a:p>
          <a:p>
            <a:pPr fontAlgn="base"/>
            <a:r>
              <a:rPr lang="en-US" b="1" dirty="0">
                <a:latin typeface="Arial" panose="020B0604020202020204" pitchFamily="34" charset="0"/>
                <a:cs typeface="Arial" panose="020B0604020202020204" pitchFamily="34" charset="0"/>
              </a:rPr>
              <a:t>Search for new cars</a:t>
            </a:r>
          </a:p>
          <a:p>
            <a:pPr fontAlgn="base"/>
            <a:r>
              <a:rPr lang="en-US" b="1" dirty="0">
                <a:latin typeface="Arial" panose="020B0604020202020204" pitchFamily="34" charset="0"/>
                <a:cs typeface="Arial" panose="020B0604020202020204" pitchFamily="34" charset="0"/>
              </a:rPr>
              <a:t>Search for pre-certified cars</a:t>
            </a:r>
          </a:p>
          <a:p>
            <a:pPr fontAlgn="base"/>
            <a:r>
              <a:rPr lang="en-US" b="1" dirty="0">
                <a:latin typeface="Arial" panose="020B0604020202020204" pitchFamily="34" charset="0"/>
                <a:cs typeface="Arial" panose="020B0604020202020204" pitchFamily="34" charset="0"/>
              </a:rPr>
              <a:t>Different types of the decision making tools like car values, questions, car values. </a:t>
            </a:r>
            <a:r>
              <a:rPr lang="en-US" b="1" dirty="0">
                <a:solidFill>
                  <a:srgbClr val="FF0000"/>
                </a:solidFill>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597493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59625-D391-41BC-88B9-9F8B360F9088}"/>
              </a:ext>
            </a:extLst>
          </p:cNvPr>
          <p:cNvSpPr>
            <a:spLocks noGrp="1"/>
          </p:cNvSpPr>
          <p:nvPr>
            <p:ph type="title"/>
          </p:nvPr>
        </p:nvSpPr>
        <p:spPr>
          <a:xfrm>
            <a:off x="1360777" y="175172"/>
            <a:ext cx="9078623" cy="891627"/>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b="1" dirty="0">
                <a:latin typeface="Arial" panose="020B0604020202020204" pitchFamily="34" charset="0"/>
                <a:cs typeface="Arial" panose="020B0604020202020204" pitchFamily="34" charset="0"/>
              </a:rPr>
              <a:t>METHODS, APPROACHING TO VALIDATE THE DATA</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867B0A65-F836-4572-B404-6D86C3ACBFE4}"/>
              </a:ext>
            </a:extLst>
          </p:cNvPr>
          <p:cNvSpPr>
            <a:spLocks noGrp="1"/>
          </p:cNvSpPr>
          <p:nvPr>
            <p:ph idx="1"/>
          </p:nvPr>
        </p:nvSpPr>
        <p:spPr>
          <a:xfrm>
            <a:off x="782783" y="1656539"/>
            <a:ext cx="10626434" cy="3695701"/>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b="1" dirty="0">
                <a:effectLst/>
              </a:rPr>
              <a:t>Approach:</a:t>
            </a:r>
            <a:endParaRPr lang="en-US" dirty="0">
              <a:effectLst/>
            </a:endParaRPr>
          </a:p>
          <a:p>
            <a:r>
              <a:rPr lang="en-US" dirty="0">
                <a:effectLst/>
              </a:rPr>
              <a:t>Manual and Automation testing will be performed.</a:t>
            </a:r>
          </a:p>
          <a:p>
            <a:r>
              <a:rPr lang="en-US" dirty="0">
                <a:effectLst/>
              </a:rPr>
              <a:t>Test Methods:</a:t>
            </a:r>
          </a:p>
          <a:p>
            <a:r>
              <a:rPr lang="en-US" dirty="0">
                <a:effectLst/>
              </a:rPr>
              <a:t>Black Box </a:t>
            </a:r>
          </a:p>
          <a:p>
            <a:r>
              <a:rPr lang="en-US" dirty="0">
                <a:effectLst/>
              </a:rPr>
              <a:t>White Box</a:t>
            </a:r>
          </a:p>
          <a:p>
            <a:r>
              <a:rPr lang="en-US" dirty="0">
                <a:effectLst/>
              </a:rPr>
              <a:t>Static Testing</a:t>
            </a:r>
          </a:p>
          <a:p>
            <a:r>
              <a:rPr lang="en-US" dirty="0">
                <a:effectLst/>
              </a:rPr>
              <a:t>Dynamic Testing</a:t>
            </a:r>
          </a:p>
        </p:txBody>
      </p:sp>
    </p:spTree>
    <p:extLst>
      <p:ext uri="{BB962C8B-B14F-4D97-AF65-F5344CB8AC3E}">
        <p14:creationId xmlns:p14="http://schemas.microsoft.com/office/powerpoint/2010/main" val="3768313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0EB3F-C02B-48C7-86AF-7110F6D25592}"/>
              </a:ext>
            </a:extLst>
          </p:cNvPr>
          <p:cNvSpPr>
            <a:spLocks noGrp="1"/>
          </p:cNvSpPr>
          <p:nvPr>
            <p:ph type="title"/>
          </p:nvPr>
        </p:nvSpPr>
        <p:spPr>
          <a:xfrm>
            <a:off x="380395" y="266701"/>
            <a:ext cx="10353761" cy="9080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b="1" dirty="0">
                <a:latin typeface="Arial" panose="020B0604020202020204" pitchFamily="34" charset="0"/>
                <a:cs typeface="Arial" panose="020B0604020202020204" pitchFamily="34" charset="0"/>
              </a:rPr>
              <a:t>Website Modules:</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DFA4773F-522D-4F90-9E3E-1D1E996F96B9}"/>
              </a:ext>
            </a:extLst>
          </p:cNvPr>
          <p:cNvSpPr>
            <a:spLocks noGrp="1"/>
          </p:cNvSpPr>
          <p:nvPr>
            <p:ph idx="1"/>
          </p:nvPr>
        </p:nvSpPr>
        <p:spPr>
          <a:xfrm>
            <a:off x="292100" y="1447800"/>
            <a:ext cx="10975457" cy="434340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latin typeface="Arial" panose="020B0604020202020204" pitchFamily="34" charset="0"/>
                <a:cs typeface="Arial" panose="020B0604020202020204" pitchFamily="34" charset="0"/>
              </a:rPr>
              <a:t>Clickable search engine boxes for used, new pre certified cars.</a:t>
            </a:r>
          </a:p>
          <a:p>
            <a:r>
              <a:rPr lang="en-US" dirty="0">
                <a:latin typeface="Arial" panose="020B0604020202020204" pitchFamily="34" charset="0"/>
                <a:cs typeface="Arial" panose="020B0604020202020204" pitchFamily="34" charset="0"/>
              </a:rPr>
              <a:t>There are ‘</a:t>
            </a:r>
            <a:r>
              <a:rPr lang="en-US" dirty="0">
                <a:solidFill>
                  <a:srgbClr val="FF0000"/>
                </a:solidFill>
                <a:latin typeface="Arial" panose="020B0604020202020204" pitchFamily="34" charset="0"/>
                <a:cs typeface="Arial" panose="020B0604020202020204" pitchFamily="34" charset="0"/>
              </a:rPr>
              <a:t>news section’….</a:t>
            </a:r>
          </a:p>
        </p:txBody>
      </p:sp>
    </p:spTree>
    <p:extLst>
      <p:ext uri="{BB962C8B-B14F-4D97-AF65-F5344CB8AC3E}">
        <p14:creationId xmlns:p14="http://schemas.microsoft.com/office/powerpoint/2010/main" val="25226443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F4832-6D24-4AE7-8F9F-B4A99FFBEA1D}"/>
              </a:ext>
            </a:extLst>
          </p:cNvPr>
          <p:cNvSpPr>
            <a:spLocks noGrp="1"/>
          </p:cNvSpPr>
          <p:nvPr>
            <p:ph type="title"/>
          </p:nvPr>
        </p:nvSpPr>
        <p:spPr>
          <a:xfrm>
            <a:off x="431195" y="171450"/>
            <a:ext cx="5728305" cy="1326321"/>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latin typeface="Arial" panose="020B0604020202020204" pitchFamily="34" charset="0"/>
                <a:cs typeface="Arial" panose="020B0604020202020204" pitchFamily="34" charset="0"/>
              </a:rPr>
              <a:t>The stakeholders</a:t>
            </a:r>
          </a:p>
        </p:txBody>
      </p:sp>
      <p:sp>
        <p:nvSpPr>
          <p:cNvPr id="3" name="Content Placeholder 2">
            <a:extLst>
              <a:ext uri="{FF2B5EF4-FFF2-40B4-BE49-F238E27FC236}">
                <a16:creationId xmlns:a16="http://schemas.microsoft.com/office/drawing/2014/main" id="{A512BAA2-9A0F-4BE6-B48E-27C949A43940}"/>
              </a:ext>
            </a:extLst>
          </p:cNvPr>
          <p:cNvSpPr>
            <a:spLocks noGrp="1"/>
          </p:cNvSpPr>
          <p:nvPr>
            <p:ph idx="1"/>
          </p:nvPr>
        </p:nvSpPr>
        <p:spPr>
          <a:xfrm>
            <a:off x="6286501" y="2096064"/>
            <a:ext cx="4981056" cy="3695136"/>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latin typeface="Arial" panose="020B0604020202020204" pitchFamily="34" charset="0"/>
                <a:cs typeface="Arial" panose="020B0604020202020204" pitchFamily="34" charset="0"/>
              </a:rPr>
              <a:t>Dealers;</a:t>
            </a:r>
          </a:p>
          <a:p>
            <a:r>
              <a:rPr lang="en-US" dirty="0">
                <a:latin typeface="Arial" panose="020B0604020202020204" pitchFamily="34" charset="0"/>
                <a:cs typeface="Arial" panose="020B0604020202020204" pitchFamily="34" charset="0"/>
              </a:rPr>
              <a:t>Private Sellers;</a:t>
            </a:r>
          </a:p>
          <a:p>
            <a:r>
              <a:rPr lang="en-US" dirty="0">
                <a:latin typeface="Arial" panose="020B0604020202020204" pitchFamily="34" charset="0"/>
                <a:cs typeface="Arial" panose="020B0604020202020204" pitchFamily="34" charset="0"/>
              </a:rPr>
              <a:t>Customers;</a:t>
            </a:r>
          </a:p>
          <a:p>
            <a:r>
              <a:rPr lang="en-US" dirty="0">
                <a:latin typeface="Arial" panose="020B0604020202020204" pitchFamily="34" charset="0"/>
                <a:cs typeface="Arial" panose="020B0604020202020204" pitchFamily="34" charset="0"/>
              </a:rPr>
              <a:t>Employees;</a:t>
            </a:r>
          </a:p>
          <a:p>
            <a:r>
              <a:rPr lang="en-US" dirty="0">
                <a:latin typeface="Arial" panose="020B0604020202020204" pitchFamily="34" charset="0"/>
                <a:cs typeface="Arial" panose="020B0604020202020204" pitchFamily="34" charset="0"/>
              </a:rPr>
              <a:t>Third Party;</a:t>
            </a:r>
          </a:p>
          <a:p>
            <a:r>
              <a:rPr lang="en-US" dirty="0">
                <a:latin typeface="Arial" panose="020B0604020202020204" pitchFamily="34" charset="0"/>
                <a:cs typeface="Arial" panose="020B0604020202020204" pitchFamily="34" charset="0"/>
              </a:rPr>
              <a:t>Owners;</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819621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21833-8586-469E-9474-1205E4842A13}"/>
              </a:ext>
            </a:extLst>
          </p:cNvPr>
          <p:cNvSpPr>
            <a:spLocks noGrp="1"/>
          </p:cNvSpPr>
          <p:nvPr>
            <p:ph type="title"/>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latin typeface="Arial" panose="020B0604020202020204" pitchFamily="34" charset="0"/>
                <a:cs typeface="Arial" panose="020B0604020202020204" pitchFamily="34" charset="0"/>
              </a:rPr>
              <a:t>Test plan</a:t>
            </a:r>
          </a:p>
        </p:txBody>
      </p:sp>
      <p:sp>
        <p:nvSpPr>
          <p:cNvPr id="3" name="Content Placeholder 2">
            <a:extLst>
              <a:ext uri="{FF2B5EF4-FFF2-40B4-BE49-F238E27FC236}">
                <a16:creationId xmlns:a16="http://schemas.microsoft.com/office/drawing/2014/main" id="{0BC87324-E961-46DE-A71B-8905CCC85DF9}"/>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To do test possible and positive </a:t>
            </a:r>
            <a:r>
              <a:rPr lang="en-US" dirty="0">
                <a:latin typeface="Arial" panose="020B0604020202020204" pitchFamily="34" charset="0"/>
                <a:cs typeface="Arial" panose="020B0604020202020204" pitchFamily="34" charset="0"/>
                <a:sym typeface="Wingdings" panose="05000000000000000000" pitchFamily="2" charset="2"/>
              </a:rPr>
              <a:t></a:t>
            </a:r>
          </a:p>
          <a:p>
            <a:r>
              <a:rPr lang="en-US" dirty="0">
                <a:latin typeface="Arial" panose="020B0604020202020204" pitchFamily="34" charset="0"/>
                <a:cs typeface="Arial" panose="020B0604020202020204" pitchFamily="34" charset="0"/>
                <a:sym typeface="Wingdings" panose="05000000000000000000" pitchFamily="2" charset="2"/>
              </a:rPr>
              <a:t>Drink coffee</a:t>
            </a:r>
          </a:p>
          <a:p>
            <a:r>
              <a:rPr lang="en-US" dirty="0">
                <a:latin typeface="Arial" panose="020B0604020202020204" pitchFamily="34" charset="0"/>
                <a:cs typeface="Arial" panose="020B0604020202020204" pitchFamily="34" charset="0"/>
                <a:sym typeface="Wingdings" panose="05000000000000000000" pitchFamily="2" charset="2"/>
              </a:rPr>
              <a:t>Relax</a:t>
            </a:r>
          </a:p>
          <a:p>
            <a:r>
              <a:rPr lang="en-US" dirty="0">
                <a:latin typeface="Arial" panose="020B0604020202020204" pitchFamily="34" charset="0"/>
                <a:cs typeface="Arial" panose="020B0604020202020204" pitchFamily="34" charset="0"/>
                <a:sym typeface="Wingdings" panose="05000000000000000000" pitchFamily="2" charset="2"/>
              </a:rPr>
              <a:t>Exercise</a:t>
            </a:r>
          </a:p>
          <a:p>
            <a:r>
              <a:rPr lang="en-US" dirty="0">
                <a:latin typeface="Arial" panose="020B0604020202020204" pitchFamily="34" charset="0"/>
                <a:cs typeface="Arial" panose="020B0604020202020204" pitchFamily="34" charset="0"/>
                <a:sym typeface="Wingdings" panose="05000000000000000000" pitchFamily="2" charset="2"/>
              </a:rPr>
              <a:t>Be calm</a:t>
            </a:r>
          </a:p>
          <a:p>
            <a:r>
              <a:rPr lang="en-US" dirty="0">
                <a:latin typeface="Arial" panose="020B0604020202020204" pitchFamily="34" charset="0"/>
                <a:cs typeface="Arial" panose="020B0604020202020204" pitchFamily="34" charset="0"/>
                <a:sym typeface="Wingdings" panose="05000000000000000000" pitchFamily="2" charset="2"/>
              </a:rPr>
              <a:t>Don’t worry</a:t>
            </a:r>
          </a:p>
        </p:txBody>
      </p:sp>
    </p:spTree>
    <p:extLst>
      <p:ext uri="{BB962C8B-B14F-4D97-AF65-F5344CB8AC3E}">
        <p14:creationId xmlns:p14="http://schemas.microsoft.com/office/powerpoint/2010/main" val="2983373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93C43-7413-477B-910A-5CF667D6D2C9}"/>
              </a:ext>
            </a:extLst>
          </p:cNvPr>
          <p:cNvSpPr>
            <a:spLocks noGrp="1"/>
          </p:cNvSpPr>
          <p:nvPr>
            <p:ph type="title"/>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4400" dirty="0">
                <a:latin typeface="Arial" panose="020B0604020202020204" pitchFamily="34" charset="0"/>
                <a:cs typeface="Arial" panose="020B0604020202020204" pitchFamily="34" charset="0"/>
              </a:rPr>
              <a:t>Test plan task list</a:t>
            </a:r>
          </a:p>
        </p:txBody>
      </p:sp>
      <p:sp>
        <p:nvSpPr>
          <p:cNvPr id="3" name="Content Placeholder 2">
            <a:extLst>
              <a:ext uri="{FF2B5EF4-FFF2-40B4-BE49-F238E27FC236}">
                <a16:creationId xmlns:a16="http://schemas.microsoft.com/office/drawing/2014/main" id="{F83EBD6C-4CAB-4216-9249-123C0BB900A8}"/>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fontAlgn="base"/>
            <a:r>
              <a:rPr lang="en-US" b="1" dirty="0">
                <a:solidFill>
                  <a:srgbClr val="C00000"/>
                </a:solidFill>
                <a:latin typeface="Arial" panose="020B0604020202020204" pitchFamily="34" charset="0"/>
                <a:cs typeface="Arial" panose="020B0604020202020204" pitchFamily="34" charset="0"/>
              </a:rPr>
              <a:t>Planning  Software Test Automation</a:t>
            </a:r>
          </a:p>
          <a:p>
            <a:pPr fontAlgn="base"/>
            <a:r>
              <a:rPr lang="en-US" b="1" dirty="0">
                <a:solidFill>
                  <a:srgbClr val="C00000"/>
                </a:solidFill>
                <a:latin typeface="Arial" panose="020B0604020202020204" pitchFamily="34" charset="0"/>
                <a:cs typeface="Arial" panose="020B0604020202020204" pitchFamily="34" charset="0"/>
              </a:rPr>
              <a:t>Design  test automation strategies</a:t>
            </a:r>
          </a:p>
          <a:p>
            <a:pPr fontAlgn="base"/>
            <a:r>
              <a:rPr lang="en-US" b="1" dirty="0">
                <a:solidFill>
                  <a:srgbClr val="C00000"/>
                </a:solidFill>
                <a:latin typeface="Arial" panose="020B0604020202020204" pitchFamily="34" charset="0"/>
                <a:cs typeface="Arial" panose="020B0604020202020204" pitchFamily="34" charset="0"/>
              </a:rPr>
              <a:t>Evaluate  &amp; prepare test Automation tools</a:t>
            </a:r>
          </a:p>
          <a:p>
            <a:pPr fontAlgn="base"/>
            <a:r>
              <a:rPr lang="en-US" b="1" dirty="0">
                <a:solidFill>
                  <a:srgbClr val="C00000"/>
                </a:solidFill>
                <a:latin typeface="Arial" panose="020B0604020202020204" pitchFamily="34" charset="0"/>
                <a:cs typeface="Arial" panose="020B0604020202020204" pitchFamily="34" charset="0"/>
              </a:rPr>
              <a:t>Develop  &amp; implement Test automation solutions</a:t>
            </a:r>
          </a:p>
          <a:p>
            <a:pPr fontAlgn="base"/>
            <a:r>
              <a:rPr lang="en-US" b="1" dirty="0">
                <a:solidFill>
                  <a:srgbClr val="C00000"/>
                </a:solidFill>
                <a:latin typeface="Arial" panose="020B0604020202020204" pitchFamily="34" charset="0"/>
                <a:cs typeface="Arial" panose="020B0604020202020204" pitchFamily="34" charset="0"/>
              </a:rPr>
              <a:t>Deploy  test automation solutions</a:t>
            </a:r>
          </a:p>
          <a:p>
            <a:pPr fontAlgn="base"/>
            <a:r>
              <a:rPr lang="en-US" b="1" dirty="0">
                <a:solidFill>
                  <a:srgbClr val="C00000"/>
                </a:solidFill>
                <a:latin typeface="Arial" panose="020B0604020202020204" pitchFamily="34" charset="0"/>
                <a:cs typeface="Arial" panose="020B0604020202020204" pitchFamily="34" charset="0"/>
              </a:rPr>
              <a:t>Review  test automation solutions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240597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0DCD4-EA38-4138-BAAF-3F5A95747397}"/>
              </a:ext>
            </a:extLst>
          </p:cNvPr>
          <p:cNvSpPr>
            <a:spLocks noGrp="1"/>
          </p:cNvSpPr>
          <p:nvPr>
            <p:ph type="title"/>
          </p:nvPr>
        </p:nvSpPr>
        <p:spPr>
          <a:xfrm>
            <a:off x="179277" y="189875"/>
            <a:ext cx="3935523" cy="1326321"/>
          </a:xfrm>
        </p:spPr>
        <p:txBody>
          <a:bodyPr>
            <a:noAutofit/>
          </a:bodyPr>
          <a:lstStyle/>
          <a:p>
            <a:r>
              <a:rPr lang="en-US" sz="5400" dirty="0">
                <a:effectLst/>
              </a:rPr>
              <a:t>RISKS</a:t>
            </a:r>
            <a:endParaRPr lang="en-US" sz="5400" dirty="0"/>
          </a:p>
        </p:txBody>
      </p:sp>
      <p:pic>
        <p:nvPicPr>
          <p:cNvPr id="5" name="Content Placeholder 4">
            <a:extLst>
              <a:ext uri="{FF2B5EF4-FFF2-40B4-BE49-F238E27FC236}">
                <a16:creationId xmlns:a16="http://schemas.microsoft.com/office/drawing/2014/main" id="{3ED9F407-264D-4FB2-BF75-4C3E27E38A81}"/>
              </a:ext>
            </a:extLst>
          </p:cNvPr>
          <p:cNvPicPr>
            <a:picLocks noGrp="1" noChangeAspect="1"/>
          </p:cNvPicPr>
          <p:nvPr>
            <p:ph sz="half" idx="1"/>
          </p:nvPr>
        </p:nvPicPr>
        <p:blipFill>
          <a:blip r:embed="rId2"/>
          <a:stretch>
            <a:fillRect/>
          </a:stretch>
        </p:blipFill>
        <p:spPr>
          <a:xfrm>
            <a:off x="179277" y="1423467"/>
            <a:ext cx="5164321" cy="4011066"/>
          </a:xfrm>
        </p:spPr>
      </p:pic>
      <p:sp>
        <p:nvSpPr>
          <p:cNvPr id="7" name="Content Placeholder 6">
            <a:extLst>
              <a:ext uri="{FF2B5EF4-FFF2-40B4-BE49-F238E27FC236}">
                <a16:creationId xmlns:a16="http://schemas.microsoft.com/office/drawing/2014/main" id="{204910E4-AC0C-48C1-98E1-66C0B2C4B7AE}"/>
              </a:ext>
            </a:extLst>
          </p:cNvPr>
          <p:cNvSpPr>
            <a:spLocks noGrp="1"/>
          </p:cNvSpPr>
          <p:nvPr>
            <p:ph sz="half" idx="2"/>
          </p:nvPr>
        </p:nvSpPr>
        <p:spPr>
          <a:xfrm>
            <a:off x="5463914" y="189875"/>
            <a:ext cx="6670623" cy="6578184"/>
          </a:xfrm>
        </p:spPr>
        <p:txBody>
          <a:bodyPr>
            <a:normAutofit fontScale="85000" lnSpcReduction="20000"/>
          </a:bodyPr>
          <a:lstStyle/>
          <a:p>
            <a:r>
              <a:rPr lang="en-US" dirty="0">
                <a:effectLst/>
              </a:rPr>
              <a:t>Integrity level is 1 (negligible)</a:t>
            </a:r>
          </a:p>
          <a:p>
            <a:r>
              <a:rPr lang="en-US" dirty="0">
                <a:effectLst/>
              </a:rPr>
              <a:t>According to IEEE829 mitigation in this level of integrity is not required but for this project is going to be used since it’s the first project for this team. Risk –  Wrong time estimation to complete testing or the whole project. </a:t>
            </a:r>
          </a:p>
          <a:p>
            <a:r>
              <a:rPr lang="en-US" dirty="0">
                <a:effectLst/>
              </a:rPr>
              <a:t>Mitigation plan – Establish the scope before beginning the testing tasks and pay attention in the project planning and also track the time estimates constantly.</a:t>
            </a:r>
          </a:p>
          <a:p>
            <a:r>
              <a:rPr lang="en-US" dirty="0">
                <a:effectLst/>
              </a:rPr>
              <a:t>Risk –  Improper training or lack of knowledge of team members.  </a:t>
            </a:r>
          </a:p>
          <a:p>
            <a:r>
              <a:rPr lang="en-US" dirty="0">
                <a:effectLst/>
              </a:rPr>
              <a:t>Mitigation plan – Team lead or manager has to make sure that a team member has required knowledge to complete the task before assigning it. If the task can not be assigned to a different team member make sure that this team member gets proper training from the rest of the team, manager or from </a:t>
            </a:r>
            <a:r>
              <a:rPr lang="en-US" dirty="0" err="1">
                <a:effectLst/>
              </a:rPr>
              <a:t>ITExperts</a:t>
            </a:r>
            <a:r>
              <a:rPr lang="en-US" dirty="0">
                <a:effectLst/>
              </a:rPr>
              <a:t> staff.</a:t>
            </a:r>
          </a:p>
          <a:p>
            <a:r>
              <a:rPr lang="en-US" dirty="0">
                <a:effectLst/>
              </a:rPr>
              <a:t>Risk – Product is too complex to test.  </a:t>
            </a:r>
          </a:p>
          <a:p>
            <a:r>
              <a:rPr lang="en-US" dirty="0">
                <a:effectLst/>
              </a:rPr>
              <a:t>Mitigation plan – Carefully prepare a test plan. Develop and execute manual testing first. If during designing, developing or executing automation 30% of test can be implemented then the scope of the test plan may be changed</a:t>
            </a:r>
          </a:p>
          <a:p>
            <a:endParaRPr lang="en-US" dirty="0"/>
          </a:p>
        </p:txBody>
      </p:sp>
    </p:spTree>
    <p:extLst>
      <p:ext uri="{BB962C8B-B14F-4D97-AF65-F5344CB8AC3E}">
        <p14:creationId xmlns:p14="http://schemas.microsoft.com/office/powerpoint/2010/main" val="30190767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92C48-41A7-4AF9-9660-CB0763E00F5A}"/>
              </a:ext>
            </a:extLst>
          </p:cNvPr>
          <p:cNvSpPr>
            <a:spLocks noGrp="1"/>
          </p:cNvSpPr>
          <p:nvPr>
            <p:ph type="title"/>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3200" b="1" dirty="0">
                <a:latin typeface="Arial" panose="020B0604020202020204" pitchFamily="34" charset="0"/>
                <a:cs typeface="Arial" panose="020B0604020202020204" pitchFamily="34" charset="0"/>
              </a:rPr>
              <a:t>The table sets  of hardware and software resources for the testing Website:</a:t>
            </a:r>
            <a:endParaRPr lang="en-US" sz="3200"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49C32D3C-ABAC-42BB-8CCE-C291EDD84A62}"/>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marL="0" indent="0">
              <a:buNone/>
            </a:pPr>
            <a:r>
              <a:rPr lang="en-US" sz="4000" dirty="0">
                <a:latin typeface="Arial" panose="020B0604020202020204" pitchFamily="34" charset="0"/>
                <a:cs typeface="Arial" panose="020B0604020202020204" pitchFamily="34" charset="0"/>
              </a:rPr>
              <a:t>OS  	WINDOWS</a:t>
            </a:r>
          </a:p>
          <a:p>
            <a:pPr marL="0" indent="0">
              <a:buNone/>
            </a:pPr>
            <a:r>
              <a:rPr lang="en-US" sz="3200" dirty="0">
                <a:latin typeface="Arial" panose="020B0604020202020204" pitchFamily="34" charset="0"/>
                <a:cs typeface="Arial" panose="020B0604020202020204" pitchFamily="34" charset="0"/>
              </a:rPr>
              <a:t>BROWSER</a:t>
            </a:r>
          </a:p>
          <a:p>
            <a:r>
              <a:rPr lang="en-US" sz="3200" dirty="0">
                <a:latin typeface="Arial" panose="020B0604020202020204" pitchFamily="34" charset="0"/>
                <a:cs typeface="Arial" panose="020B0604020202020204" pitchFamily="34" charset="0"/>
              </a:rPr>
              <a:t>GOOGLE CHROME, </a:t>
            </a:r>
          </a:p>
          <a:p>
            <a:r>
              <a:rPr lang="en-US" sz="3200" dirty="0">
                <a:latin typeface="Arial" panose="020B0604020202020204" pitchFamily="34" charset="0"/>
                <a:cs typeface="Arial" panose="020B0604020202020204" pitchFamily="34" charset="0"/>
              </a:rPr>
              <a:t>Firefox;</a:t>
            </a:r>
          </a:p>
          <a:p>
            <a:pPr marL="0"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3461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504CE38-DE03-4B0E-B544-627F443BCDA0}"/>
              </a:ext>
            </a:extLst>
          </p:cNvPr>
          <p:cNvPicPr>
            <a:picLocks noGrp="1" noChangeAspect="1"/>
          </p:cNvPicPr>
          <p:nvPr>
            <p:ph idx="1"/>
          </p:nvPr>
        </p:nvPicPr>
        <p:blipFill>
          <a:blip r:embed="rId2"/>
          <a:stretch>
            <a:fillRect/>
          </a:stretch>
        </p:blipFill>
        <p:spPr>
          <a:xfrm>
            <a:off x="254833" y="652072"/>
            <a:ext cx="11737297" cy="4924269"/>
          </a:xfrm>
        </p:spPr>
      </p:pic>
    </p:spTree>
    <p:extLst>
      <p:ext uri="{BB962C8B-B14F-4D97-AF65-F5344CB8AC3E}">
        <p14:creationId xmlns:p14="http://schemas.microsoft.com/office/powerpoint/2010/main" val="12579689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1579E-84D2-40AD-A9D7-C65E069BDE58}"/>
              </a:ext>
            </a:extLst>
          </p:cNvPr>
          <p:cNvSpPr>
            <a:spLocks noGrp="1"/>
          </p:cNvSpPr>
          <p:nvPr>
            <p:ph type="title"/>
          </p:nvPr>
        </p:nvSpPr>
        <p:spPr>
          <a:xfrm>
            <a:off x="3865563" y="98340"/>
            <a:ext cx="5672137" cy="78483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a:latin typeface="Arial" panose="020B0604020202020204" pitchFamily="34" charset="0"/>
                <a:cs typeface="Arial" panose="020B0604020202020204" pitchFamily="34" charset="0"/>
              </a:rPr>
              <a:t>Roles and responsibilities</a:t>
            </a:r>
          </a:p>
        </p:txBody>
      </p:sp>
      <p:graphicFrame>
        <p:nvGraphicFramePr>
          <p:cNvPr id="5" name="Content Placeholder 4">
            <a:extLst>
              <a:ext uri="{FF2B5EF4-FFF2-40B4-BE49-F238E27FC236}">
                <a16:creationId xmlns:a16="http://schemas.microsoft.com/office/drawing/2014/main" id="{AD608DBF-70EA-4DE9-BD95-39810E111AF7}"/>
              </a:ext>
            </a:extLst>
          </p:cNvPr>
          <p:cNvGraphicFramePr>
            <a:graphicFrameLocks noGrp="1"/>
          </p:cNvGraphicFramePr>
          <p:nvPr>
            <p:ph idx="1"/>
            <p:extLst>
              <p:ext uri="{D42A27DB-BD31-4B8C-83A1-F6EECF244321}">
                <p14:modId xmlns:p14="http://schemas.microsoft.com/office/powerpoint/2010/main" val="1523333105"/>
              </p:ext>
            </p:extLst>
          </p:nvPr>
        </p:nvGraphicFramePr>
        <p:xfrm>
          <a:off x="1397000" y="831850"/>
          <a:ext cx="9605964" cy="6132176"/>
        </p:xfrm>
        <a:graphic>
          <a:graphicData uri="http://schemas.openxmlformats.org/drawingml/2006/table">
            <a:tbl>
              <a:tblPr firstRow="1" bandRow="1">
                <a:tableStyleId>{2D5ABB26-0587-4C30-8999-92F81FD0307C}</a:tableStyleId>
              </a:tblPr>
              <a:tblGrid>
                <a:gridCol w="3201988">
                  <a:extLst>
                    <a:ext uri="{9D8B030D-6E8A-4147-A177-3AD203B41FA5}">
                      <a16:colId xmlns:a16="http://schemas.microsoft.com/office/drawing/2014/main" val="1008581192"/>
                    </a:ext>
                  </a:extLst>
                </a:gridCol>
                <a:gridCol w="3201988">
                  <a:extLst>
                    <a:ext uri="{9D8B030D-6E8A-4147-A177-3AD203B41FA5}">
                      <a16:colId xmlns:a16="http://schemas.microsoft.com/office/drawing/2014/main" val="4226241703"/>
                    </a:ext>
                  </a:extLst>
                </a:gridCol>
                <a:gridCol w="3201988">
                  <a:extLst>
                    <a:ext uri="{9D8B030D-6E8A-4147-A177-3AD203B41FA5}">
                      <a16:colId xmlns:a16="http://schemas.microsoft.com/office/drawing/2014/main" val="145511928"/>
                    </a:ext>
                  </a:extLst>
                </a:gridCol>
              </a:tblGrid>
              <a:tr h="912249">
                <a:tc>
                  <a:txBody>
                    <a:bodyPr/>
                    <a:lstStyle/>
                    <a:p>
                      <a:r>
                        <a:rPr lang="en-US" sz="1800" dirty="0">
                          <a:latin typeface="Arial" panose="020B0604020202020204" pitchFamily="34" charset="0"/>
                          <a:cs typeface="Arial" panose="020B0604020202020204" pitchFamily="34" charset="0"/>
                        </a:rPr>
                        <a:t>Role</a:t>
                      </a:r>
                    </a:p>
                  </a:txBody>
                  <a:tcPr/>
                </a:tc>
                <a:tc>
                  <a:txBody>
                    <a:bodyPr/>
                    <a:lstStyle/>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Minimum Resources Recommended</a:t>
                      </a:r>
                      <a:endParaRPr lang="en-US" sz="1800" b="0" dirty="0">
                        <a:effectLst/>
                        <a:latin typeface="Arial" panose="020B0604020202020204" pitchFamily="34" charset="0"/>
                        <a:cs typeface="Arial" panose="020B0604020202020204" pitchFamily="34" charset="0"/>
                      </a:endParaRPr>
                    </a:p>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(number of workers allocated full-time)</a:t>
                      </a:r>
                      <a:endParaRPr lang="en-US" sz="1800" b="0" dirty="0">
                        <a:effectLst/>
                        <a:latin typeface="Arial" panose="020B0604020202020204" pitchFamily="34" charset="0"/>
                        <a:cs typeface="Arial" panose="020B0604020202020204" pitchFamily="34" charset="0"/>
                      </a:endParaRPr>
                    </a:p>
                  </a:txBody>
                  <a:tcPr/>
                </a:tc>
                <a:tc>
                  <a:txBody>
                    <a:bodyPr/>
                    <a:lstStyle/>
                    <a:p>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Responsibilities/Comments</a:t>
                      </a:r>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806249522"/>
                  </a:ext>
                </a:extLst>
              </a:tr>
              <a:tr h="459479">
                <a:tc>
                  <a:txBody>
                    <a:bodyPr/>
                    <a:lstStyle/>
                    <a:p>
                      <a:r>
                        <a:rPr lang="en-US" sz="1800" dirty="0">
                          <a:latin typeface="Arial" panose="020B0604020202020204" pitchFamily="34" charset="0"/>
                          <a:cs typeface="Arial" panose="020B0604020202020204" pitchFamily="34" charset="0"/>
                        </a:rPr>
                        <a:t>QA Lead</a:t>
                      </a:r>
                    </a:p>
                  </a:txBody>
                  <a:tcPr/>
                </a:tc>
                <a:tc>
                  <a:txBody>
                    <a:bodyPr/>
                    <a:lstStyle/>
                    <a:p>
                      <a:r>
                        <a:rPr lang="en-US" sz="1800" dirty="0">
                          <a:latin typeface="Arial" panose="020B0604020202020204" pitchFamily="34" charset="0"/>
                          <a:cs typeface="Arial" panose="020B0604020202020204" pitchFamily="34" charset="0"/>
                        </a:rPr>
                        <a:t>1</a:t>
                      </a:r>
                    </a:p>
                  </a:txBody>
                  <a:tcPr/>
                </a:tc>
                <a:tc>
                  <a:txBody>
                    <a:bodyPr/>
                    <a:lstStyle/>
                    <a:p>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Prepare Test Plan</a:t>
                      </a:r>
                      <a:endParaRPr lang="en-US"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10991314"/>
                  </a:ext>
                </a:extLst>
              </a:tr>
              <a:tr h="1543103">
                <a:tc>
                  <a:txBody>
                    <a:bodyPr/>
                    <a:lstStyle/>
                    <a:p>
                      <a:r>
                        <a:rPr lang="en-US" sz="1800" dirty="0">
                          <a:latin typeface="Arial" panose="020B0604020202020204" pitchFamily="34" charset="0"/>
                          <a:cs typeface="Arial" panose="020B0604020202020204" pitchFamily="34" charset="0"/>
                        </a:rPr>
                        <a:t>QA Manager</a:t>
                      </a:r>
                    </a:p>
                  </a:txBody>
                  <a:tcPr/>
                </a:tc>
                <a:tc>
                  <a:txBody>
                    <a:bodyPr/>
                    <a:lstStyle/>
                    <a:p>
                      <a:r>
                        <a:rPr lang="en-US" sz="1800" dirty="0">
                          <a:latin typeface="Arial" panose="020B0604020202020204" pitchFamily="34" charset="0"/>
                          <a:cs typeface="Arial" panose="020B0604020202020204" pitchFamily="34" charset="0"/>
                        </a:rPr>
                        <a:t>1</a:t>
                      </a:r>
                    </a:p>
                  </a:txBody>
                  <a:tcPr/>
                </a:tc>
                <a:tc>
                  <a:txBody>
                    <a:bodyPr/>
                    <a:lstStyle/>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Provides management oversight</a:t>
                      </a:r>
                      <a:endParaRPr lang="en-US" sz="1800" b="0" dirty="0">
                        <a:effectLst/>
                        <a:latin typeface="Arial" panose="020B0604020202020204" pitchFamily="34" charset="0"/>
                        <a:cs typeface="Arial" panose="020B0604020202020204" pitchFamily="34" charset="0"/>
                      </a:endParaRPr>
                    </a:p>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Responsibilities:</a:t>
                      </a:r>
                      <a:endParaRPr lang="en-US" sz="1800" b="0" dirty="0">
                        <a:effectLst/>
                        <a:latin typeface="Arial" panose="020B0604020202020204" pitchFamily="34" charset="0"/>
                        <a:cs typeface="Arial" panose="020B0604020202020204" pitchFamily="34" charset="0"/>
                      </a:endParaRP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Provide technical direction</a:t>
                      </a: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Acquire appropriate resources</a:t>
                      </a: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Management reporting</a:t>
                      </a:r>
                    </a:p>
                  </a:txBody>
                  <a:tcPr/>
                </a:tc>
                <a:extLst>
                  <a:ext uri="{0D108BD9-81ED-4DB2-BD59-A6C34878D82A}">
                    <a16:rowId xmlns:a16="http://schemas.microsoft.com/office/drawing/2014/main" val="3770561342"/>
                  </a:ext>
                </a:extLst>
              </a:tr>
              <a:tr h="2472297">
                <a:tc>
                  <a:txBody>
                    <a:bodyPr/>
                    <a:lstStyle/>
                    <a:p>
                      <a:r>
                        <a:rPr lang="en-US" sz="1800" dirty="0">
                          <a:latin typeface="Arial" panose="020B0604020202020204" pitchFamily="34" charset="0"/>
                          <a:cs typeface="Arial" panose="020B0604020202020204" pitchFamily="34" charset="0"/>
                        </a:rPr>
                        <a:t>QA Engineer</a:t>
                      </a:r>
                    </a:p>
                  </a:txBody>
                  <a:tcPr/>
                </a:tc>
                <a:tc>
                  <a:txBody>
                    <a:bodyPr/>
                    <a:lstStyle/>
                    <a:p>
                      <a:r>
                        <a:rPr lang="en-US" sz="1800" dirty="0">
                          <a:latin typeface="Arial" panose="020B0604020202020204" pitchFamily="34" charset="0"/>
                          <a:cs typeface="Arial" panose="020B0604020202020204" pitchFamily="34" charset="0"/>
                        </a:rPr>
                        <a:t>4</a:t>
                      </a:r>
                    </a:p>
                  </a:txBody>
                  <a:tcPr/>
                </a:tc>
                <a:tc>
                  <a:txBody>
                    <a:bodyPr/>
                    <a:lstStyle/>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Execute testing process</a:t>
                      </a:r>
                      <a:endParaRPr lang="en-US" sz="1800" b="0" dirty="0">
                        <a:effectLst/>
                        <a:latin typeface="Arial" panose="020B0604020202020204" pitchFamily="34" charset="0"/>
                        <a:cs typeface="Arial" panose="020B0604020202020204" pitchFamily="34" charset="0"/>
                      </a:endParaRPr>
                    </a:p>
                    <a:p>
                      <a:pPr rtl="0"/>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Responsibilities:</a:t>
                      </a:r>
                      <a:endParaRPr lang="en-US" sz="1800" b="0" dirty="0">
                        <a:effectLst/>
                        <a:latin typeface="Arial" panose="020B0604020202020204" pitchFamily="34" charset="0"/>
                        <a:cs typeface="Arial" panose="020B0604020202020204" pitchFamily="34" charset="0"/>
                      </a:endParaRP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Write Test Cases</a:t>
                      </a: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Execute Test Cases manually</a:t>
                      </a: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Execute Test Cases using automation tools</a:t>
                      </a:r>
                    </a:p>
                    <a:p>
                      <a:pPr rtl="0" fontAlgn="base"/>
                      <a:r>
                        <a:rPr lang="en-US" sz="1800" b="1" i="0" u="none" strike="noStrike" kern="1200" dirty="0">
                          <a:solidFill>
                            <a:schemeClr val="tx1"/>
                          </a:solidFill>
                          <a:effectLst/>
                          <a:latin typeface="Arial" panose="020B0604020202020204" pitchFamily="34" charset="0"/>
                          <a:ea typeface="+mn-ea"/>
                          <a:cs typeface="Arial" panose="020B0604020202020204" pitchFamily="34" charset="0"/>
                        </a:rPr>
                        <a:t>Write Bug Reports</a:t>
                      </a:r>
                    </a:p>
                  </a:txBody>
                  <a:tcPr/>
                </a:tc>
                <a:extLst>
                  <a:ext uri="{0D108BD9-81ED-4DB2-BD59-A6C34878D82A}">
                    <a16:rowId xmlns:a16="http://schemas.microsoft.com/office/drawing/2014/main" val="905065152"/>
                  </a:ext>
                </a:extLst>
              </a:tr>
            </a:tbl>
          </a:graphicData>
        </a:graphic>
      </p:graphicFrame>
    </p:spTree>
    <p:extLst>
      <p:ext uri="{BB962C8B-B14F-4D97-AF65-F5344CB8AC3E}">
        <p14:creationId xmlns:p14="http://schemas.microsoft.com/office/powerpoint/2010/main" val="3272331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36D84-7748-4EFC-9B0C-09BE184685B0}"/>
              </a:ext>
            </a:extLst>
          </p:cNvPr>
          <p:cNvSpPr>
            <a:spLocks noGrp="1"/>
          </p:cNvSpPr>
          <p:nvPr>
            <p:ph type="title"/>
          </p:nvPr>
        </p:nvSpPr>
        <p:spPr>
          <a:xfrm>
            <a:off x="2974108" y="0"/>
            <a:ext cx="6669375" cy="674573"/>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a:latin typeface="Arial" panose="020B0604020202020204" pitchFamily="34" charset="0"/>
                <a:cs typeface="Arial" panose="020B0604020202020204" pitchFamily="34" charset="0"/>
              </a:rPr>
              <a:t>Test plan time line milestone</a:t>
            </a:r>
          </a:p>
        </p:txBody>
      </p:sp>
      <p:graphicFrame>
        <p:nvGraphicFramePr>
          <p:cNvPr id="4" name="Content Placeholder 3">
            <a:extLst>
              <a:ext uri="{FF2B5EF4-FFF2-40B4-BE49-F238E27FC236}">
                <a16:creationId xmlns:a16="http://schemas.microsoft.com/office/drawing/2014/main" id="{6E69BADF-2D64-488C-A591-37708520965A}"/>
              </a:ext>
            </a:extLst>
          </p:cNvPr>
          <p:cNvGraphicFramePr>
            <a:graphicFrameLocks noGrp="1"/>
          </p:cNvGraphicFramePr>
          <p:nvPr>
            <p:ph idx="1"/>
            <p:extLst>
              <p:ext uri="{D42A27DB-BD31-4B8C-83A1-F6EECF244321}">
                <p14:modId xmlns:p14="http://schemas.microsoft.com/office/powerpoint/2010/main" val="397063489"/>
              </p:ext>
            </p:extLst>
          </p:nvPr>
        </p:nvGraphicFramePr>
        <p:xfrm>
          <a:off x="111125" y="674687"/>
          <a:ext cx="10936288" cy="5449024"/>
        </p:xfrm>
        <a:graphic>
          <a:graphicData uri="http://schemas.openxmlformats.org/drawingml/2006/table">
            <a:tbl>
              <a:tblPr firstRow="1" bandRow="1">
                <a:tableStyleId>{2D5ABB26-0587-4C30-8999-92F81FD0307C}</a:tableStyleId>
              </a:tblPr>
              <a:tblGrid>
                <a:gridCol w="2734072">
                  <a:extLst>
                    <a:ext uri="{9D8B030D-6E8A-4147-A177-3AD203B41FA5}">
                      <a16:colId xmlns:a16="http://schemas.microsoft.com/office/drawing/2014/main" val="327895879"/>
                    </a:ext>
                  </a:extLst>
                </a:gridCol>
                <a:gridCol w="2734072">
                  <a:extLst>
                    <a:ext uri="{9D8B030D-6E8A-4147-A177-3AD203B41FA5}">
                      <a16:colId xmlns:a16="http://schemas.microsoft.com/office/drawing/2014/main" val="2003538113"/>
                    </a:ext>
                  </a:extLst>
                </a:gridCol>
                <a:gridCol w="2734072">
                  <a:extLst>
                    <a:ext uri="{9D8B030D-6E8A-4147-A177-3AD203B41FA5}">
                      <a16:colId xmlns:a16="http://schemas.microsoft.com/office/drawing/2014/main" val="513876822"/>
                    </a:ext>
                  </a:extLst>
                </a:gridCol>
                <a:gridCol w="2734072">
                  <a:extLst>
                    <a:ext uri="{9D8B030D-6E8A-4147-A177-3AD203B41FA5}">
                      <a16:colId xmlns:a16="http://schemas.microsoft.com/office/drawing/2014/main" val="3459787141"/>
                    </a:ext>
                  </a:extLst>
                </a:gridCol>
              </a:tblGrid>
              <a:tr h="778432">
                <a:tc>
                  <a:txBody>
                    <a:bodyPr/>
                    <a:lstStyle/>
                    <a:p>
                      <a:r>
                        <a:rPr lang="en-US" dirty="0">
                          <a:latin typeface="Arial" panose="020B0604020202020204" pitchFamily="34" charset="0"/>
                          <a:cs typeface="Arial" panose="020B0604020202020204" pitchFamily="34" charset="0"/>
                        </a:rPr>
                        <a:t>Task</a:t>
                      </a:r>
                    </a:p>
                  </a:txBody>
                  <a:tcPr/>
                </a:tc>
                <a:tc>
                  <a:txBody>
                    <a:bodyPr/>
                    <a:lstStyle/>
                    <a:p>
                      <a:r>
                        <a:rPr lang="en-US" dirty="0">
                          <a:latin typeface="Arial" panose="020B0604020202020204" pitchFamily="34" charset="0"/>
                          <a:cs typeface="Arial" panose="020B0604020202020204" pitchFamily="34" charset="0"/>
                        </a:rPr>
                        <a:t>Volume of work</a:t>
                      </a:r>
                    </a:p>
                  </a:txBody>
                  <a:tcPr/>
                </a:tc>
                <a:tc>
                  <a:txBody>
                    <a:bodyPr/>
                    <a:lstStyle/>
                    <a:p>
                      <a:r>
                        <a:rPr lang="en-US" dirty="0">
                          <a:latin typeface="Arial" panose="020B0604020202020204" pitchFamily="34" charset="0"/>
                          <a:cs typeface="Arial" panose="020B0604020202020204" pitchFamily="34" charset="0"/>
                        </a:rPr>
                        <a:t>Starting Date</a:t>
                      </a:r>
                    </a:p>
                  </a:txBody>
                  <a:tcPr/>
                </a:tc>
                <a:tc>
                  <a:txBody>
                    <a:bodyPr/>
                    <a:lstStyle/>
                    <a:p>
                      <a:r>
                        <a:rPr lang="en-US" dirty="0">
                          <a:latin typeface="Arial" panose="020B0604020202020204" pitchFamily="34" charset="0"/>
                          <a:cs typeface="Arial" panose="020B0604020202020204" pitchFamily="34" charset="0"/>
                        </a:rPr>
                        <a:t>Expiration Date</a:t>
                      </a:r>
                    </a:p>
                  </a:txBody>
                  <a:tcPr/>
                </a:tc>
                <a:extLst>
                  <a:ext uri="{0D108BD9-81ED-4DB2-BD59-A6C34878D82A}">
                    <a16:rowId xmlns:a16="http://schemas.microsoft.com/office/drawing/2014/main" val="2409511856"/>
                  </a:ext>
                </a:extLst>
              </a:tr>
              <a:tr h="778432">
                <a:tc>
                  <a:txBody>
                    <a:bodyPr/>
                    <a:lstStyle/>
                    <a:p>
                      <a:r>
                        <a:rPr lang="en-US" dirty="0">
                          <a:latin typeface="Arial" panose="020B0604020202020204" pitchFamily="34" charset="0"/>
                          <a:cs typeface="Arial" panose="020B0604020202020204" pitchFamily="34" charset="0"/>
                        </a:rPr>
                        <a:t>Test Plan Creation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1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rPr>
                        <a:t>01.16.2019</a:t>
                      </a: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01.16.2019</a:t>
                      </a:r>
                    </a:p>
                  </a:txBody>
                  <a:tcPr/>
                </a:tc>
                <a:extLst>
                  <a:ext uri="{0D108BD9-81ED-4DB2-BD59-A6C34878D82A}">
                    <a16:rowId xmlns:a16="http://schemas.microsoft.com/office/drawing/2014/main" val="498415299"/>
                  </a:ext>
                </a:extLst>
              </a:tr>
              <a:tr h="778432">
                <a:tc>
                  <a:txBody>
                    <a:bodyPr/>
                    <a:lstStyle/>
                    <a:p>
                      <a:r>
                        <a:rPr lang="en-US" dirty="0" err="1">
                          <a:latin typeface="Arial" panose="020B0604020202020204" pitchFamily="34" charset="0"/>
                          <a:cs typeface="Arial" panose="020B0604020202020204" pitchFamily="34" charset="0"/>
                        </a:rPr>
                        <a:t>SetUp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Enviroment</a:t>
                      </a:r>
                      <a:endParaRPr lang="en-US"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1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rPr>
                        <a:t>01.16.2019</a:t>
                      </a: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rPr>
                        <a:t>01.16.2019</a:t>
                      </a: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txBody>
                  <a:tcPr/>
                </a:tc>
                <a:extLst>
                  <a:ext uri="{0D108BD9-81ED-4DB2-BD59-A6C34878D82A}">
                    <a16:rowId xmlns:a16="http://schemas.microsoft.com/office/drawing/2014/main" val="4008874261"/>
                  </a:ext>
                </a:extLst>
              </a:tr>
              <a:tr h="778432">
                <a:tc>
                  <a:txBody>
                    <a:bodyPr/>
                    <a:lstStyle/>
                    <a:p>
                      <a:r>
                        <a:rPr lang="en-US" dirty="0">
                          <a:latin typeface="Arial" panose="020B0604020202020204" pitchFamily="34" charset="0"/>
                          <a:cs typeface="Arial" panose="020B0604020202020204" pitchFamily="34" charset="0"/>
                        </a:rPr>
                        <a:t>Writing Test Cases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1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rPr>
                        <a:t>01.16.2019</a:t>
                      </a: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rPr>
                        <a:t>01.16.2019</a:t>
                      </a: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txBody>
                  <a:tcPr/>
                </a:tc>
                <a:extLst>
                  <a:ext uri="{0D108BD9-81ED-4DB2-BD59-A6C34878D82A}">
                    <a16:rowId xmlns:a16="http://schemas.microsoft.com/office/drawing/2014/main" val="1805478911"/>
                  </a:ext>
                </a:extLst>
              </a:tr>
              <a:tr h="778432">
                <a:tc>
                  <a:txBody>
                    <a:bodyPr/>
                    <a:lstStyle/>
                    <a:p>
                      <a:r>
                        <a:rPr lang="en-US" dirty="0">
                          <a:latin typeface="Arial" panose="020B0604020202020204" pitchFamily="34" charset="0"/>
                          <a:cs typeface="Arial" panose="020B0604020202020204" pitchFamily="34" charset="0"/>
                        </a:rPr>
                        <a:t>Automation test Execution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1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rPr>
                        <a:t>01.16.2019</a:t>
                      </a: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rPr>
                        <a:t>01.16.2019</a:t>
                      </a: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txBody>
                  <a:tcPr/>
                </a:tc>
                <a:extLst>
                  <a:ext uri="{0D108BD9-81ED-4DB2-BD59-A6C34878D82A}">
                    <a16:rowId xmlns:a16="http://schemas.microsoft.com/office/drawing/2014/main" val="1523079998"/>
                  </a:ext>
                </a:extLst>
              </a:tr>
              <a:tr h="778432">
                <a:tc>
                  <a:txBody>
                    <a:bodyPr/>
                    <a:lstStyle/>
                    <a:p>
                      <a:r>
                        <a:rPr lang="en-US" dirty="0">
                          <a:latin typeface="Arial" panose="020B0604020202020204" pitchFamily="34" charset="0"/>
                          <a:cs typeface="Arial" panose="020B0604020202020204" pitchFamily="34" charset="0"/>
                        </a:rPr>
                        <a:t>Analysis of Testing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1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01.16.2019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rPr>
                        <a:t>01.16.2019</a:t>
                      </a:r>
                    </a:p>
                  </a:txBody>
                  <a:tcPr/>
                </a:tc>
                <a:extLst>
                  <a:ext uri="{0D108BD9-81ED-4DB2-BD59-A6C34878D82A}">
                    <a16:rowId xmlns:a16="http://schemas.microsoft.com/office/drawing/2014/main" val="330125244"/>
                  </a:ext>
                </a:extLst>
              </a:tr>
              <a:tr h="778432">
                <a:tc>
                  <a:txBody>
                    <a:bodyPr/>
                    <a:lstStyle/>
                    <a:p>
                      <a:r>
                        <a:rPr lang="en-US" dirty="0">
                          <a:latin typeface="Arial" panose="020B0604020202020204" pitchFamily="34" charset="0"/>
                          <a:cs typeface="Arial" panose="020B0604020202020204" pitchFamily="34" charset="0"/>
                        </a:rPr>
                        <a:t>Presentation Date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a:txBody>
                  <a:tcPr/>
                </a:tc>
                <a:tc>
                  <a:txBody>
                    <a:bodyPr/>
                    <a:lstStyle/>
                    <a:p>
                      <a:endParaRPr lang="en-US"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01.16.2019</a:t>
                      </a:r>
                    </a:p>
                    <a:p>
                      <a:endParaRPr lang="en-US"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397964544"/>
                  </a:ext>
                </a:extLst>
              </a:tr>
            </a:tbl>
          </a:graphicData>
        </a:graphic>
      </p:graphicFrame>
    </p:spTree>
    <p:extLst>
      <p:ext uri="{BB962C8B-B14F-4D97-AF65-F5344CB8AC3E}">
        <p14:creationId xmlns:p14="http://schemas.microsoft.com/office/powerpoint/2010/main" val="36288826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0273F-0660-495E-AAC8-4F82B7DE1C3F}"/>
              </a:ext>
            </a:extLst>
          </p:cNvPr>
          <p:cNvSpPr>
            <a:spLocks noGrp="1"/>
          </p:cNvSpPr>
          <p:nvPr>
            <p:ph type="title"/>
          </p:nvPr>
        </p:nvSpPr>
        <p:spPr>
          <a:xfrm>
            <a:off x="2220913" y="732818"/>
            <a:ext cx="6548437" cy="82928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a:latin typeface="Arial" panose="020B0604020202020204" pitchFamily="34" charset="0"/>
                <a:cs typeface="Arial" panose="020B0604020202020204" pitchFamily="34" charset="0"/>
              </a:rPr>
              <a:t>Automation testing process</a:t>
            </a:r>
          </a:p>
        </p:txBody>
      </p:sp>
      <p:sp>
        <p:nvSpPr>
          <p:cNvPr id="3" name="Content Placeholder 2">
            <a:extLst>
              <a:ext uri="{FF2B5EF4-FFF2-40B4-BE49-F238E27FC236}">
                <a16:creationId xmlns:a16="http://schemas.microsoft.com/office/drawing/2014/main" id="{4C69EAE7-D75D-45C5-ADAA-AE11462098D0}"/>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marL="0" indent="0">
              <a:buNone/>
            </a:pPr>
            <a:r>
              <a:rPr lang="en-US" dirty="0">
                <a:latin typeface="Arial" panose="020B0604020202020204" pitchFamily="34" charset="0"/>
                <a:cs typeface="Arial" panose="020B0604020202020204" pitchFamily="34" charset="0"/>
              </a:rPr>
              <a:t>The following functions will be tested:</a:t>
            </a:r>
          </a:p>
          <a:p>
            <a:r>
              <a:rPr lang="en-US" dirty="0">
                <a:latin typeface="Arial" panose="020B0604020202020204" pitchFamily="34" charset="0"/>
                <a:cs typeface="Arial" panose="020B0604020202020204" pitchFamily="34" charset="0"/>
              </a:rPr>
              <a:t>Interface page clickable boxes [used, new, pre….]</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714662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7534F-1AE4-44D3-9C2B-9E55F1B68275}"/>
              </a:ext>
            </a:extLst>
          </p:cNvPr>
          <p:cNvSpPr>
            <a:spLocks noGrp="1"/>
          </p:cNvSpPr>
          <p:nvPr>
            <p:ph type="title"/>
          </p:nvPr>
        </p:nvSpPr>
        <p:spPr>
          <a:xfrm>
            <a:off x="2347913" y="273048"/>
            <a:ext cx="4097337" cy="572973"/>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b="1" dirty="0">
                <a:latin typeface="Arial" panose="020B0604020202020204" pitchFamily="34" charset="0"/>
                <a:cs typeface="Arial" panose="020B0604020202020204" pitchFamily="34" charset="0"/>
              </a:rPr>
              <a:t>Types of testing</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EB138E33-9082-4B1E-91A6-F5E918A29613}"/>
              </a:ext>
            </a:extLst>
          </p:cNvPr>
          <p:cNvSpPr>
            <a:spLocks noGrp="1"/>
          </p:cNvSpPr>
          <p:nvPr>
            <p:ph idx="1"/>
          </p:nvPr>
        </p:nvSpPr>
        <p:spPr>
          <a:xfrm>
            <a:off x="1036206" y="1073150"/>
            <a:ext cx="10677956" cy="4978401"/>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400" b="1" dirty="0">
                <a:latin typeface="Arial" panose="020B0604020202020204" pitchFamily="34" charset="0"/>
                <a:cs typeface="Arial" panose="020B0604020202020204" pitchFamily="34" charset="0"/>
              </a:rPr>
              <a:t>Functional Testing </a:t>
            </a:r>
            <a:r>
              <a:rPr lang="en-US" sz="2400" dirty="0">
                <a:latin typeface="Arial" panose="020B0604020202020204" pitchFamily="34" charset="0"/>
                <a:cs typeface="Arial" panose="020B0604020202020204" pitchFamily="34" charset="0"/>
              </a:rPr>
              <a:t>is defined as a type of testing which verifies that each </a:t>
            </a:r>
            <a:r>
              <a:rPr lang="en-US" sz="2400" b="1" dirty="0">
                <a:latin typeface="Arial" panose="020B0604020202020204" pitchFamily="34" charset="0"/>
                <a:cs typeface="Arial" panose="020B0604020202020204" pitchFamily="34" charset="0"/>
              </a:rPr>
              <a:t>function</a:t>
            </a:r>
            <a:r>
              <a:rPr lang="en-US" sz="2400" dirty="0">
                <a:latin typeface="Arial" panose="020B0604020202020204" pitchFamily="34" charset="0"/>
                <a:cs typeface="Arial" panose="020B0604020202020204" pitchFamily="34" charset="0"/>
              </a:rPr>
              <a:t> of the software application operates in conformance with the requirement specification. This testing mainly involves black box testing and it is not concerned about the source code of the application.</a:t>
            </a:r>
          </a:p>
          <a:p>
            <a:r>
              <a:rPr lang="en-US" sz="2400" b="1" dirty="0">
                <a:latin typeface="Arial" panose="020B0604020202020204" pitchFamily="34" charset="0"/>
                <a:cs typeface="Arial" panose="020B0604020202020204" pitchFamily="34" charset="0"/>
              </a:rPr>
              <a:t>Regression Testing </a:t>
            </a:r>
            <a:r>
              <a:rPr lang="en-US" sz="2400" dirty="0">
                <a:latin typeface="Arial" panose="020B0604020202020204" pitchFamily="34" charset="0"/>
                <a:cs typeface="Arial" panose="020B0604020202020204" pitchFamily="34" charset="0"/>
              </a:rPr>
              <a:t>is defined as a type of software testing to confirm that a recent program or code change has not adversely affected existing features. Is nothing but a full or partial selection of already executed test cases which are re-executed to ensure existing functionalities work fine.</a:t>
            </a:r>
          </a:p>
          <a:p>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01624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C2EEE-1579-4D35-84FD-DD19426D3D34}"/>
              </a:ext>
            </a:extLst>
          </p:cNvPr>
          <p:cNvSpPr>
            <a:spLocks noGrp="1"/>
          </p:cNvSpPr>
          <p:nvPr>
            <p:ph type="title"/>
          </p:nvPr>
        </p:nvSpPr>
        <p:spPr>
          <a:xfrm>
            <a:off x="266095" y="1"/>
            <a:ext cx="10353761" cy="11366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Methods, approaching validate the data</a:t>
            </a:r>
          </a:p>
        </p:txBody>
      </p:sp>
      <p:sp>
        <p:nvSpPr>
          <p:cNvPr id="3" name="Content Placeholder 2">
            <a:extLst>
              <a:ext uri="{FF2B5EF4-FFF2-40B4-BE49-F238E27FC236}">
                <a16:creationId xmlns:a16="http://schemas.microsoft.com/office/drawing/2014/main" id="{558B0FA9-33CC-42B3-AB64-9C841B8495BD}"/>
              </a:ext>
            </a:extLst>
          </p:cNvPr>
          <p:cNvSpPr>
            <a:spLocks noGrp="1"/>
          </p:cNvSpPr>
          <p:nvPr>
            <p:ph idx="1"/>
          </p:nvPr>
        </p:nvSpPr>
        <p:spPr>
          <a:xfrm>
            <a:off x="266095" y="1250950"/>
            <a:ext cx="11001462" cy="45402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fontAlgn="base"/>
            <a:r>
              <a:rPr lang="en-US" dirty="0">
                <a:latin typeface="Arial" panose="020B0604020202020204" pitchFamily="34" charset="0"/>
                <a:cs typeface="Arial" panose="020B0604020202020204" pitchFamily="34" charset="0"/>
              </a:rPr>
              <a:t>   </a:t>
            </a:r>
            <a:r>
              <a:rPr lang="en-US" b="1" dirty="0">
                <a:solidFill>
                  <a:srgbClr val="C00000"/>
                </a:solidFill>
                <a:latin typeface="Arial" panose="020B0604020202020204" pitchFamily="34" charset="0"/>
                <a:cs typeface="Arial" panose="020B0604020202020204" pitchFamily="34" charset="0"/>
              </a:rPr>
              <a:t>The identification of functions that the  software is expected to perform</a:t>
            </a:r>
            <a:endParaRPr lang="en-US" dirty="0">
              <a:solidFill>
                <a:srgbClr val="C00000"/>
              </a:solidFill>
              <a:latin typeface="Arial" panose="020B0604020202020204" pitchFamily="34" charset="0"/>
              <a:cs typeface="Arial" panose="020B0604020202020204" pitchFamily="34" charset="0"/>
            </a:endParaRPr>
          </a:p>
          <a:p>
            <a:pPr fontAlgn="base"/>
            <a:r>
              <a:rPr lang="en-US" b="1" dirty="0">
                <a:solidFill>
                  <a:srgbClr val="C00000"/>
                </a:solidFill>
                <a:latin typeface="Arial" panose="020B0604020202020204" pitchFamily="34" charset="0"/>
                <a:cs typeface="Arial" panose="020B0604020202020204" pitchFamily="34" charset="0"/>
              </a:rPr>
              <a:t>  The creation of input data based on the function's specifications</a:t>
            </a:r>
          </a:p>
          <a:p>
            <a:pPr fontAlgn="base"/>
            <a:r>
              <a:rPr lang="en-US" b="1" dirty="0">
                <a:solidFill>
                  <a:srgbClr val="C00000"/>
                </a:solidFill>
                <a:latin typeface="Arial" panose="020B0604020202020204" pitchFamily="34" charset="0"/>
                <a:cs typeface="Arial" panose="020B0604020202020204" pitchFamily="34" charset="0"/>
              </a:rPr>
              <a:t>  The determination of output based on the function's specifications</a:t>
            </a:r>
          </a:p>
          <a:p>
            <a:pPr fontAlgn="base"/>
            <a:r>
              <a:rPr lang="en-US" b="1" dirty="0">
                <a:solidFill>
                  <a:srgbClr val="C00000"/>
                </a:solidFill>
                <a:latin typeface="Arial" panose="020B0604020202020204" pitchFamily="34" charset="0"/>
                <a:cs typeface="Arial" panose="020B0604020202020204" pitchFamily="34" charset="0"/>
              </a:rPr>
              <a:t>  The execution of the test case</a:t>
            </a:r>
          </a:p>
          <a:p>
            <a:pPr fontAlgn="base"/>
            <a:r>
              <a:rPr lang="en-US" b="1" dirty="0">
                <a:solidFill>
                  <a:srgbClr val="C00000"/>
                </a:solidFill>
                <a:latin typeface="Arial" panose="020B0604020202020204" pitchFamily="34" charset="0"/>
                <a:cs typeface="Arial" panose="020B0604020202020204" pitchFamily="34" charset="0"/>
              </a:rPr>
              <a:t>  The comparison of actual and expected outputs</a:t>
            </a:r>
          </a:p>
          <a:p>
            <a:pPr fontAlgn="base"/>
            <a:r>
              <a:rPr lang="en-US" b="1" dirty="0">
                <a:solidFill>
                  <a:srgbClr val="C00000"/>
                </a:solidFill>
                <a:latin typeface="Arial" panose="020B0604020202020204" pitchFamily="34" charset="0"/>
                <a:cs typeface="Arial" panose="020B0604020202020204" pitchFamily="34" charset="0"/>
              </a:rPr>
              <a:t>  To check whether the application works as per the customer need</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786780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48A08-55DB-430B-B094-687A96F7A6A2}"/>
              </a:ext>
            </a:extLst>
          </p:cNvPr>
          <p:cNvSpPr>
            <a:spLocks noGrp="1"/>
          </p:cNvSpPr>
          <p:nvPr>
            <p:ph type="title"/>
          </p:nvPr>
        </p:nvSpPr>
        <p:spPr>
          <a:xfrm>
            <a:off x="127145" y="62027"/>
            <a:ext cx="7106660" cy="84602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b="1" dirty="0">
                <a:latin typeface="Arial" panose="020B0604020202020204" pitchFamily="34" charset="0"/>
                <a:cs typeface="Arial" panose="020B0604020202020204" pitchFamily="34" charset="0"/>
              </a:rPr>
              <a:t>TECHNOLOGIES WERE USED:</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DD33F67-A2A8-46DF-86E7-79CAA74B9252}"/>
              </a:ext>
            </a:extLst>
          </p:cNvPr>
          <p:cNvSpPr>
            <a:spLocks noGrp="1"/>
          </p:cNvSpPr>
          <p:nvPr>
            <p:ph idx="1"/>
          </p:nvPr>
        </p:nvSpPr>
        <p:spPr>
          <a:xfrm>
            <a:off x="3731491" y="958850"/>
            <a:ext cx="7315920" cy="55181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lnSpcReduction="10000"/>
          </a:bodyPr>
          <a:lstStyle/>
          <a:p>
            <a:r>
              <a:rPr lang="en-US" dirty="0">
                <a:latin typeface="Arial" panose="020B0604020202020204" pitchFamily="34" charset="0"/>
                <a:cs typeface="Arial" panose="020B0604020202020204" pitchFamily="34" charset="0"/>
              </a:rPr>
              <a:t>JAVA</a:t>
            </a:r>
          </a:p>
          <a:p>
            <a:r>
              <a:rPr lang="en-US" dirty="0">
                <a:latin typeface="Arial" panose="020B0604020202020204" pitchFamily="34" charset="0"/>
                <a:cs typeface="Arial" panose="020B0604020202020204" pitchFamily="34" charset="0"/>
              </a:rPr>
              <a:t>JUNIT</a:t>
            </a:r>
          </a:p>
          <a:p>
            <a:r>
              <a:rPr lang="en-US" dirty="0">
                <a:latin typeface="Arial" panose="020B0604020202020204" pitchFamily="34" charset="0"/>
                <a:cs typeface="Arial" panose="020B0604020202020204" pitchFamily="34" charset="0"/>
              </a:rPr>
              <a:t>MAVEN </a:t>
            </a:r>
          </a:p>
          <a:p>
            <a:r>
              <a:rPr lang="en-US" dirty="0">
                <a:latin typeface="Arial" panose="020B0604020202020204" pitchFamily="34" charset="0"/>
                <a:cs typeface="Arial" panose="020B0604020202020204" pitchFamily="34" charset="0"/>
              </a:rPr>
              <a:t>SELENIUM WEBDRIVER</a:t>
            </a:r>
          </a:p>
          <a:p>
            <a:r>
              <a:rPr lang="en-US" dirty="0">
                <a:latin typeface="Arial" panose="020B0604020202020204" pitchFamily="34" charset="0"/>
                <a:cs typeface="Arial" panose="020B0604020202020204" pitchFamily="34" charset="0"/>
              </a:rPr>
              <a:t>KATALON IDE</a:t>
            </a:r>
          </a:p>
          <a:p>
            <a:r>
              <a:rPr lang="en-US" dirty="0">
                <a:latin typeface="Arial" panose="020B0604020202020204" pitchFamily="34" charset="0"/>
                <a:cs typeface="Arial" panose="020B0604020202020204" pitchFamily="34" charset="0"/>
              </a:rPr>
              <a:t>JENKINS</a:t>
            </a:r>
          </a:p>
          <a:p>
            <a:r>
              <a:rPr lang="en-US" dirty="0">
                <a:latin typeface="Arial" panose="020B0604020202020204" pitchFamily="34" charset="0"/>
                <a:cs typeface="Arial" panose="020B0604020202020204" pitchFamily="34" charset="0"/>
              </a:rPr>
              <a:t>SELENIUM GRID</a:t>
            </a:r>
          </a:p>
          <a:p>
            <a:r>
              <a:rPr lang="en-US" dirty="0">
                <a:latin typeface="Arial" panose="020B0604020202020204" pitchFamily="34" charset="0"/>
                <a:cs typeface="Arial" panose="020B0604020202020204" pitchFamily="34" charset="0"/>
              </a:rPr>
              <a:t>NETBEANS</a:t>
            </a:r>
          </a:p>
          <a:p>
            <a:r>
              <a:rPr lang="en-US" dirty="0">
                <a:latin typeface="Arial" panose="020B0604020202020204" pitchFamily="34" charset="0"/>
                <a:cs typeface="Arial" panose="020B0604020202020204" pitchFamily="34" charset="0"/>
              </a:rPr>
              <a:t>GIT</a:t>
            </a:r>
          </a:p>
          <a:p>
            <a:r>
              <a:rPr lang="en-US" dirty="0">
                <a:latin typeface="Arial" panose="020B0604020202020204" pitchFamily="34" charset="0"/>
                <a:cs typeface="Arial" panose="020B0604020202020204" pitchFamily="34" charset="0"/>
              </a:rPr>
              <a:t>GITHUB</a:t>
            </a:r>
          </a:p>
          <a:p>
            <a:r>
              <a:rPr lang="en-US" dirty="0">
                <a:latin typeface="Arial" panose="020B0604020202020204" pitchFamily="34" charset="0"/>
                <a:cs typeface="Arial" panose="020B0604020202020204" pitchFamily="34" charset="0"/>
              </a:rPr>
              <a:t>DATA DRIVEN TESTING</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988855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1B7C0-BDB4-4878-863C-79D723893A07}"/>
              </a:ext>
            </a:extLst>
          </p:cNvPr>
          <p:cNvSpPr>
            <a:spLocks noGrp="1"/>
          </p:cNvSpPr>
          <p:nvPr>
            <p:ph type="title"/>
          </p:nvPr>
        </p:nvSpPr>
        <p:spPr>
          <a:xfrm>
            <a:off x="3021995" y="203201"/>
            <a:ext cx="3912205" cy="9334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latin typeface="Arial" panose="020B0604020202020204" pitchFamily="34" charset="0"/>
                <a:cs typeface="Arial" panose="020B0604020202020204" pitchFamily="34" charset="0"/>
              </a:rPr>
              <a:t>Test data</a:t>
            </a:r>
          </a:p>
        </p:txBody>
      </p:sp>
      <p:sp>
        <p:nvSpPr>
          <p:cNvPr id="3" name="Content Placeholder 2">
            <a:extLst>
              <a:ext uri="{FF2B5EF4-FFF2-40B4-BE49-F238E27FC236}">
                <a16:creationId xmlns:a16="http://schemas.microsoft.com/office/drawing/2014/main" id="{4E29D12A-D11B-4554-9FA3-1CCBF77116C2}"/>
              </a:ext>
            </a:extLst>
          </p:cNvPr>
          <p:cNvSpPr>
            <a:spLocks noGrp="1"/>
          </p:cNvSpPr>
          <p:nvPr>
            <p:ph idx="1"/>
          </p:nvPr>
        </p:nvSpPr>
        <p:spPr>
          <a:xfrm>
            <a:off x="431800" y="1276350"/>
            <a:ext cx="11410950" cy="45148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Automated testing is a process to validate that software functions appropriately and meets requirements before it is released into production. Automated testing tools execute tests, report outcomes and compare results with earlier test runs.</a:t>
            </a:r>
          </a:p>
          <a:p>
            <a:pPr marL="0" indent="0">
              <a:buNone/>
            </a:pPr>
            <a:r>
              <a:rPr lang="en-US" dirty="0">
                <a:latin typeface="Arial" panose="020B0604020202020204" pitchFamily="34" charset="0"/>
                <a:cs typeface="Arial" panose="020B0604020202020204" pitchFamily="34" charset="0"/>
              </a:rPr>
              <a:t>Principles of Software Testing:</a:t>
            </a:r>
            <a:endParaRPr lang="en-US" dirty="0">
              <a:solidFill>
                <a:srgbClr val="C00000"/>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Exhaustive testing is impossible</a:t>
            </a:r>
          </a:p>
          <a:p>
            <a:r>
              <a:rPr lang="en-US" dirty="0">
                <a:solidFill>
                  <a:schemeClr val="bg1"/>
                </a:solidFill>
                <a:latin typeface="Arial" panose="020B0604020202020204" pitchFamily="34" charset="0"/>
                <a:cs typeface="Arial" panose="020B0604020202020204" pitchFamily="34" charset="0"/>
              </a:rPr>
              <a:t>Testing is context </a:t>
            </a:r>
            <a:r>
              <a:rPr lang="en-US" dirty="0" err="1">
                <a:solidFill>
                  <a:schemeClr val="bg1"/>
                </a:solidFill>
                <a:latin typeface="Arial" panose="020B0604020202020204" pitchFamily="34" charset="0"/>
                <a:cs typeface="Arial" panose="020B0604020202020204" pitchFamily="34" charset="0"/>
              </a:rPr>
              <a:t>dependant</a:t>
            </a:r>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Absence of error </a:t>
            </a:r>
          </a:p>
          <a:p>
            <a:r>
              <a:rPr lang="en-US" dirty="0">
                <a:solidFill>
                  <a:schemeClr val="bg1"/>
                </a:solidFill>
                <a:latin typeface="Arial" panose="020B0604020202020204" pitchFamily="34" charset="0"/>
                <a:cs typeface="Arial" panose="020B0604020202020204" pitchFamily="34" charset="0"/>
              </a:rPr>
              <a:t>Pesticide paradox</a:t>
            </a:r>
          </a:p>
          <a:p>
            <a:pPr marL="0" indent="0">
              <a:buNone/>
            </a:pPr>
            <a:endParaRPr lang="en-US" dirty="0">
              <a:solidFill>
                <a:srgbClr val="C00000"/>
              </a:solidFill>
              <a:latin typeface="Arial" panose="020B0604020202020204" pitchFamily="34" charset="0"/>
              <a:cs typeface="Arial" panose="020B0604020202020204" pitchFamily="34" charset="0"/>
            </a:endParaRPr>
          </a:p>
          <a:p>
            <a:pPr marL="0" indent="0">
              <a:buNone/>
            </a:pPr>
            <a:endParaRPr lang="en-US" dirty="0">
              <a:solidFill>
                <a:srgbClr val="C00000"/>
              </a:solidFill>
              <a:latin typeface="Arial" panose="020B0604020202020204" pitchFamily="34" charset="0"/>
              <a:cs typeface="Arial" panose="020B0604020202020204" pitchFamily="34" charset="0"/>
            </a:endParaRP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endParaRPr lang="en-US" dirty="0">
              <a:latin typeface="Arial" panose="020B0604020202020204" pitchFamily="34" charset="0"/>
              <a:cs typeface="Arial" panose="020B0604020202020204" pitchFamily="34" charset="0"/>
            </a:endParaRPr>
          </a:p>
          <a:p>
            <a:pPr marL="457200" indent="-457200">
              <a:buFont typeface="+mj-lt"/>
              <a:buAutoNum type="arabicPeriod"/>
            </a:pP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479273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903947-EE7A-4D69-890E-F59420CDAE57}"/>
              </a:ext>
            </a:extLst>
          </p:cNvPr>
          <p:cNvSpPr>
            <a:spLocks noGrp="1"/>
          </p:cNvSpPr>
          <p:nvPr>
            <p:ph idx="1"/>
          </p:nvPr>
        </p:nvSpPr>
        <p:spPr/>
        <p:txBody>
          <a:bodyPr/>
          <a:lstStyle/>
          <a:p>
            <a:r>
              <a:rPr lang="en-US" sz="2800" dirty="0">
                <a:effectLst/>
                <a:latin typeface="Arial" panose="020B0604020202020204" pitchFamily="34" charset="0"/>
                <a:cs typeface="Arial" panose="020B0604020202020204" pitchFamily="34" charset="0"/>
              </a:rPr>
              <a:t>Dependency management</a:t>
            </a:r>
          </a:p>
          <a:p>
            <a:r>
              <a:rPr lang="en-US" sz="2800" dirty="0">
                <a:effectLst/>
                <a:latin typeface="Arial" panose="020B0604020202020204" pitchFamily="34" charset="0"/>
                <a:cs typeface="Arial" panose="020B0604020202020204" pitchFamily="34" charset="0"/>
              </a:rPr>
              <a:t>Build lifecycle management</a:t>
            </a:r>
          </a:p>
          <a:p>
            <a:r>
              <a:rPr lang="en-US" sz="2800" dirty="0">
                <a:effectLst/>
                <a:latin typeface="Arial" panose="020B0604020202020204" pitchFamily="34" charset="0"/>
                <a:cs typeface="Arial" panose="020B0604020202020204" pitchFamily="34" charset="0"/>
              </a:rPr>
              <a:t>Large existing repository</a:t>
            </a:r>
          </a:p>
          <a:p>
            <a:r>
              <a:rPr lang="en-US" sz="2800" dirty="0">
                <a:effectLst/>
                <a:latin typeface="Arial" panose="020B0604020202020204" pitchFamily="34" charset="0"/>
                <a:cs typeface="Arial" panose="020B0604020202020204" pitchFamily="34" charset="0"/>
              </a:rPr>
              <a:t>Build process is standardized for all projects</a:t>
            </a:r>
          </a:p>
          <a:p>
            <a:r>
              <a:rPr lang="en-US" sz="2800" dirty="0">
                <a:effectLst/>
                <a:latin typeface="Arial" panose="020B0604020202020204" pitchFamily="34" charset="0"/>
                <a:cs typeface="Arial" panose="020B0604020202020204" pitchFamily="34" charset="0"/>
              </a:rPr>
              <a:t>Easy to plugin to CI, You can run the same build locally and via a ci tool like Jenkins by setting up a maven build job</a:t>
            </a:r>
          </a:p>
          <a:p>
            <a:endParaRPr lang="en-US" dirty="0">
              <a:effectLst/>
            </a:endParaRPr>
          </a:p>
        </p:txBody>
      </p:sp>
      <p:pic>
        <p:nvPicPr>
          <p:cNvPr id="4" name="Content Placeholder 4">
            <a:extLst>
              <a:ext uri="{FF2B5EF4-FFF2-40B4-BE49-F238E27FC236}">
                <a16:creationId xmlns:a16="http://schemas.microsoft.com/office/drawing/2014/main" id="{3A217B17-ED3B-4F41-9452-6B8D9528A98C}"/>
              </a:ext>
            </a:extLst>
          </p:cNvPr>
          <p:cNvPicPr>
            <a:picLocks noGrp="1" noChangeAspect="1"/>
          </p:cNvPicPr>
          <p:nvPr>
            <p:ph idx="1"/>
          </p:nvPr>
        </p:nvPicPr>
        <p:blipFill>
          <a:blip r:embed="rId2"/>
          <a:stretch>
            <a:fillRect/>
          </a:stretch>
        </p:blipFill>
        <p:spPr>
          <a:xfrm>
            <a:off x="5562600" y="344484"/>
            <a:ext cx="4438650" cy="1160466"/>
          </a:xfrm>
        </p:spPr>
      </p:pic>
    </p:spTree>
    <p:extLst>
      <p:ext uri="{BB962C8B-B14F-4D97-AF65-F5344CB8AC3E}">
        <p14:creationId xmlns:p14="http://schemas.microsoft.com/office/powerpoint/2010/main" val="26857775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F817-B313-4FF3-B109-D1725028DE20}"/>
              </a:ext>
            </a:extLst>
          </p:cNvPr>
          <p:cNvSpPr>
            <a:spLocks noGrp="1"/>
          </p:cNvSpPr>
          <p:nvPr>
            <p:ph type="title"/>
          </p:nvPr>
        </p:nvSpPr>
        <p:spPr/>
        <p:txBody>
          <a:bodyPr>
            <a:noAutofit/>
          </a:bodyPr>
          <a:lstStyle/>
          <a:p>
            <a:r>
              <a:rPr lang="en-US" sz="2400" dirty="0">
                <a:latin typeface="Arial" panose="020B0604020202020204" pitchFamily="34" charset="0"/>
                <a:cs typeface="Arial" panose="020B0604020202020204" pitchFamily="34" charset="0"/>
              </a:rPr>
              <a:t>JUnit is an open source framework designed for the purpose of writing and running tests.</a:t>
            </a:r>
            <a:br>
              <a:rPr lang="en-US" sz="2400" dirty="0">
                <a:latin typeface="Arial" panose="020B0604020202020204" pitchFamily="34" charset="0"/>
                <a:cs typeface="Arial" panose="020B0604020202020204" pitchFamily="34" charset="0"/>
              </a:rPr>
            </a:b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Junit Provides:</a:t>
            </a:r>
            <a:endParaRPr lang="en-US" sz="2400" dirty="0"/>
          </a:p>
        </p:txBody>
      </p:sp>
      <p:sp>
        <p:nvSpPr>
          <p:cNvPr id="3" name="Content Placeholder 2">
            <a:extLst>
              <a:ext uri="{FF2B5EF4-FFF2-40B4-BE49-F238E27FC236}">
                <a16:creationId xmlns:a16="http://schemas.microsoft.com/office/drawing/2014/main" id="{DB5CF23E-325E-46B5-A4BE-C6CF72341E50}"/>
              </a:ext>
            </a:extLst>
          </p:cNvPr>
          <p:cNvSpPr>
            <a:spLocks noGrp="1"/>
          </p:cNvSpPr>
          <p:nvPr>
            <p:ph sz="half" idx="1"/>
          </p:nvPr>
        </p:nvSpPr>
        <p:spPr>
          <a:xfrm>
            <a:off x="400050" y="2088319"/>
            <a:ext cx="5619749" cy="4534731"/>
          </a:xfrm>
        </p:spPr>
        <p:txBody>
          <a:bodyPr>
            <a:noAutofit/>
          </a:bodyPr>
          <a:lstStyle/>
          <a:p>
            <a:r>
              <a:rPr lang="en-US" sz="1800" dirty="0">
                <a:latin typeface="Arial" panose="020B0604020202020204" pitchFamily="34" charset="0"/>
                <a:cs typeface="Arial" panose="020B0604020202020204" pitchFamily="34" charset="0"/>
              </a:rPr>
              <a:t>Annotations to identify test methods</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assertions for testing expected results</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test runners for running test</a:t>
            </a:r>
          </a:p>
          <a:p>
            <a:r>
              <a:rPr lang="en-US" sz="1800" dirty="0">
                <a:latin typeface="Arial" panose="020B0604020202020204" pitchFamily="34" charset="0"/>
                <a:cs typeface="Arial" panose="020B0604020202020204" pitchFamily="34" charset="0"/>
              </a:rPr>
              <a:t> Allows you to writes code fasten</a:t>
            </a:r>
          </a:p>
          <a:p>
            <a:r>
              <a:rPr lang="en-US" sz="1800" dirty="0">
                <a:latin typeface="Arial" panose="020B0604020202020204" pitchFamily="34" charset="0"/>
                <a:cs typeface="Arial" panose="020B0604020202020204" pitchFamily="34" charset="0"/>
              </a:rPr>
              <a:t>Increases QUALITY </a:t>
            </a:r>
          </a:p>
          <a:p>
            <a:r>
              <a:rPr lang="en-US" sz="1800" dirty="0">
                <a:latin typeface="Arial" panose="020B0604020202020204" pitchFamily="34" charset="0"/>
                <a:cs typeface="Arial" panose="020B0604020202020204" pitchFamily="34" charset="0"/>
              </a:rPr>
              <a:t>Simple</a:t>
            </a:r>
          </a:p>
          <a:p>
            <a:r>
              <a:rPr lang="en-US" sz="1800" dirty="0">
                <a:latin typeface="Arial" panose="020B0604020202020204" pitchFamily="34" charset="0"/>
                <a:cs typeface="Arial" panose="020B0604020202020204" pitchFamily="34" charset="0"/>
              </a:rPr>
              <a:t>Less time</a:t>
            </a:r>
          </a:p>
          <a:p>
            <a:r>
              <a:rPr lang="en-US" sz="1800" dirty="0">
                <a:latin typeface="Arial" panose="020B0604020202020204" pitchFamily="34" charset="0"/>
                <a:cs typeface="Arial" panose="020B0604020202020204" pitchFamily="34" charset="0"/>
              </a:rPr>
              <a:t>Tests can be run automatically</a:t>
            </a:r>
          </a:p>
          <a:p>
            <a:r>
              <a:rPr lang="en-US" sz="1800" dirty="0">
                <a:latin typeface="Arial" panose="020B0604020202020204" pitchFamily="34" charset="0"/>
                <a:cs typeface="Arial" panose="020B0604020202020204" pitchFamily="34" charset="0"/>
              </a:rPr>
              <a:t>Test suites</a:t>
            </a:r>
          </a:p>
          <a:p>
            <a:r>
              <a:rPr lang="en-US" sz="1800" dirty="0">
                <a:latin typeface="Arial" panose="020B0604020202020204" pitchFamily="34" charset="0"/>
                <a:cs typeface="Arial" panose="020B0604020202020204" pitchFamily="34" charset="0"/>
              </a:rPr>
              <a:t>Test progress </a:t>
            </a:r>
            <a:br>
              <a:rPr lang="en-US" sz="1800" dirty="0">
                <a:latin typeface="Arial" panose="020B0604020202020204" pitchFamily="34" charset="0"/>
                <a:cs typeface="Arial" panose="020B0604020202020204" pitchFamily="34" charset="0"/>
              </a:rPr>
            </a:br>
            <a:endParaRPr lang="en-US" sz="1800" dirty="0"/>
          </a:p>
        </p:txBody>
      </p:sp>
      <p:pic>
        <p:nvPicPr>
          <p:cNvPr id="5" name="Content Placeholder 4">
            <a:extLst>
              <a:ext uri="{FF2B5EF4-FFF2-40B4-BE49-F238E27FC236}">
                <a16:creationId xmlns:a16="http://schemas.microsoft.com/office/drawing/2014/main" id="{24D7097D-B936-40E0-A3DF-D4E2E53CD9F3}"/>
              </a:ext>
            </a:extLst>
          </p:cNvPr>
          <p:cNvPicPr>
            <a:picLocks noGrp="1" noChangeAspect="1"/>
          </p:cNvPicPr>
          <p:nvPr>
            <p:ph sz="half" idx="2"/>
          </p:nvPr>
        </p:nvPicPr>
        <p:blipFill>
          <a:blip r:embed="rId2"/>
          <a:stretch>
            <a:fillRect/>
          </a:stretch>
        </p:blipFill>
        <p:spPr>
          <a:xfrm>
            <a:off x="6942124" y="2167718"/>
            <a:ext cx="3557614" cy="3543326"/>
          </a:xfrm>
        </p:spPr>
      </p:pic>
    </p:spTree>
    <p:extLst>
      <p:ext uri="{BB962C8B-B14F-4D97-AF65-F5344CB8AC3E}">
        <p14:creationId xmlns:p14="http://schemas.microsoft.com/office/powerpoint/2010/main" val="1897995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44ECE-5C9A-4797-9983-6CBD065C4634}"/>
              </a:ext>
            </a:extLst>
          </p:cNvPr>
          <p:cNvSpPr>
            <a:spLocks noGrp="1"/>
          </p:cNvSpPr>
          <p:nvPr>
            <p:ph type="title"/>
          </p:nvPr>
        </p:nvSpPr>
        <p:spPr>
          <a:xfrm>
            <a:off x="1280055" y="317501"/>
            <a:ext cx="5304895" cy="108108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sz="4000" dirty="0">
                <a:latin typeface="Arial" panose="020B0604020202020204" pitchFamily="34" charset="0"/>
                <a:cs typeface="Arial" panose="020B0604020202020204" pitchFamily="34" charset="0"/>
              </a:rPr>
              <a:t>Selenium </a:t>
            </a:r>
            <a:r>
              <a:rPr lang="en-US" sz="4000" dirty="0" err="1">
                <a:latin typeface="Arial" panose="020B0604020202020204" pitchFamily="34" charset="0"/>
                <a:cs typeface="Arial" panose="020B0604020202020204" pitchFamily="34" charset="0"/>
              </a:rPr>
              <a:t>webdriver</a:t>
            </a:r>
            <a:endParaRPr lang="en-US" sz="4000" dirty="0">
              <a:latin typeface="Arial" panose="020B0604020202020204" pitchFamily="34" charset="0"/>
              <a:cs typeface="Arial" panose="020B0604020202020204" pitchFamily="34" charset="0"/>
            </a:endParaRPr>
          </a:p>
        </p:txBody>
      </p:sp>
      <p:pic>
        <p:nvPicPr>
          <p:cNvPr id="6" name="Content Placeholder 5">
            <a:extLst>
              <a:ext uri="{FF2B5EF4-FFF2-40B4-BE49-F238E27FC236}">
                <a16:creationId xmlns:a16="http://schemas.microsoft.com/office/drawing/2014/main" id="{A6A0B684-441F-42A5-AB59-75E3EEE51BAD}"/>
              </a:ext>
            </a:extLst>
          </p:cNvPr>
          <p:cNvPicPr>
            <a:picLocks noGrp="1" noChangeAspect="1"/>
          </p:cNvPicPr>
          <p:nvPr>
            <p:ph idx="1"/>
          </p:nvPr>
        </p:nvPicPr>
        <p:blipFill>
          <a:blip r:embed="rId2"/>
          <a:stretch>
            <a:fillRect/>
          </a:stretch>
        </p:blipFill>
        <p:spPr>
          <a:xfrm>
            <a:off x="7448550" y="1155700"/>
            <a:ext cx="3466579" cy="3238893"/>
          </a:xfrm>
        </p:spPr>
      </p:pic>
      <p:sp>
        <p:nvSpPr>
          <p:cNvPr id="4" name="Text Placeholder 3">
            <a:extLst>
              <a:ext uri="{FF2B5EF4-FFF2-40B4-BE49-F238E27FC236}">
                <a16:creationId xmlns:a16="http://schemas.microsoft.com/office/drawing/2014/main" id="{FE4144AE-F84E-46C1-8095-F75B00FEAAFF}"/>
              </a:ext>
            </a:extLst>
          </p:cNvPr>
          <p:cNvSpPr>
            <a:spLocks noGrp="1"/>
          </p:cNvSpPr>
          <p:nvPr>
            <p:ph type="body" sz="half" idx="2"/>
          </p:nvPr>
        </p:nvSpPr>
        <p:spPr>
          <a:xfrm>
            <a:off x="892705" y="2648743"/>
            <a:ext cx="5546195" cy="35417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400" dirty="0">
                <a:latin typeface="Arial" panose="020B0604020202020204" pitchFamily="34" charset="0"/>
                <a:cs typeface="Arial" panose="020B0604020202020204" pitchFamily="34" charset="0"/>
              </a:rPr>
              <a:t>Selenium-WebDriver makes direct calls to the browser using each browser’s native support for automation. How these direct calls are made, and the features they support depends on the browser you are using.</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89063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B4B9E-8490-48C7-9AEC-E80053B1CEF0}"/>
              </a:ext>
            </a:extLst>
          </p:cNvPr>
          <p:cNvSpPr>
            <a:spLocks noGrp="1"/>
          </p:cNvSpPr>
          <p:nvPr>
            <p:ph type="title"/>
          </p:nvPr>
        </p:nvSpPr>
        <p:spPr>
          <a:xfrm>
            <a:off x="2227263" y="447068"/>
            <a:ext cx="4281487" cy="70228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INTRODUCTION</a:t>
            </a:r>
          </a:p>
        </p:txBody>
      </p:sp>
      <p:sp>
        <p:nvSpPr>
          <p:cNvPr id="3" name="Content Placeholder 2">
            <a:extLst>
              <a:ext uri="{FF2B5EF4-FFF2-40B4-BE49-F238E27FC236}">
                <a16:creationId xmlns:a16="http://schemas.microsoft.com/office/drawing/2014/main" id="{0A752A2C-1996-4936-92AF-4DCC4EA48926}"/>
              </a:ext>
            </a:extLst>
          </p:cNvPr>
          <p:cNvSpPr>
            <a:spLocks noGrp="1"/>
          </p:cNvSpPr>
          <p:nvPr>
            <p:ph idx="1"/>
          </p:nvPr>
        </p:nvSpPr>
        <p:spPr>
          <a:xfrm>
            <a:off x="913795" y="1521502"/>
            <a:ext cx="10353762" cy="488943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Autofit/>
          </a:bodyPr>
          <a:lstStyle/>
          <a:p>
            <a:pPr marL="0" indent="0">
              <a:lnSpc>
                <a:spcPct val="150000"/>
              </a:lnSpc>
              <a:buNone/>
            </a:pPr>
            <a:r>
              <a:rPr lang="en-US" dirty="0">
                <a:latin typeface="Arial" panose="020B0604020202020204" pitchFamily="34" charset="0"/>
                <a:cs typeface="Arial" panose="020B0604020202020204" pitchFamily="34" charset="0"/>
              </a:rPr>
              <a:t>In this Project we are performing end-to-end quality assurance automation task using various Functional and Selenium Web driver testing tools.</a:t>
            </a:r>
          </a:p>
          <a:p>
            <a:pPr marL="0" indent="0">
              <a:lnSpc>
                <a:spcPct val="150000"/>
              </a:lnSpc>
              <a:buNone/>
            </a:pPr>
            <a:r>
              <a:rPr lang="en-US" dirty="0">
                <a:latin typeface="Arial" panose="020B0604020202020204" pitchFamily="34" charset="0"/>
                <a:cs typeface="Arial" panose="020B0604020202020204" pitchFamily="34" charset="0"/>
              </a:rPr>
              <a:t>This Presentation describes testing framework and tools worked with. Software testing is a critical element of software quality assurance and </a:t>
            </a:r>
          </a:p>
          <a:p>
            <a:pPr marL="0" indent="0">
              <a:lnSpc>
                <a:spcPct val="150000"/>
              </a:lnSpc>
              <a:buNone/>
            </a:pPr>
            <a:r>
              <a:rPr lang="en-US" dirty="0">
                <a:latin typeface="Arial" panose="020B0604020202020204" pitchFamily="34" charset="0"/>
                <a:cs typeface="Arial" panose="020B0604020202020204" pitchFamily="34" charset="0"/>
              </a:rPr>
              <a:t>represents the ultimate review of specification, design, and coding. Test Automation is the best way to increase the effectiveness, efficiency </a:t>
            </a:r>
          </a:p>
          <a:p>
            <a:pPr marL="0" indent="0">
              <a:lnSpc>
                <a:spcPct val="150000"/>
              </a:lnSpc>
              <a:buNone/>
            </a:pPr>
            <a:r>
              <a:rPr lang="en-US" dirty="0">
                <a:latin typeface="Arial" panose="020B0604020202020204" pitchFamily="34" charset="0"/>
                <a:cs typeface="Arial" panose="020B0604020202020204" pitchFamily="34" charset="0"/>
              </a:rPr>
              <a:t>and coverage of our software testing. Test objectives are to provide adequate coverage metrics and requirements validation to verify that the functionality of CARGURUS works as expected.</a:t>
            </a:r>
          </a:p>
          <a:p>
            <a:pPr marL="0" indent="0">
              <a:lnSpc>
                <a:spcPct val="100000"/>
              </a:lnSpc>
              <a:buNone/>
            </a:pPr>
            <a:endParaRPr lang="en-US" dirty="0">
              <a:latin typeface="Arial" panose="020B0604020202020204" pitchFamily="34" charset="0"/>
              <a:cs typeface="Arial" panose="020B0604020202020204" pitchFamily="34" charset="0"/>
            </a:endParaRPr>
          </a:p>
          <a:p>
            <a:pPr marL="0" indent="0">
              <a:lnSpc>
                <a:spcPct val="100000"/>
              </a:lnSpc>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23134864"/>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DDBF7-1223-4A85-B89B-3CFAF24B58A6}"/>
              </a:ext>
            </a:extLst>
          </p:cNvPr>
          <p:cNvSpPr>
            <a:spLocks noGrp="1"/>
          </p:cNvSpPr>
          <p:nvPr>
            <p:ph type="title"/>
          </p:nvPr>
        </p:nvSpPr>
        <p:spPr>
          <a:xfrm>
            <a:off x="3486149" y="1424968"/>
            <a:ext cx="3924301" cy="104518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err="1">
                <a:latin typeface="Arial" panose="020B0604020202020204" pitchFamily="34" charset="0"/>
                <a:cs typeface="Arial" panose="020B0604020202020204" pitchFamily="34" charset="0"/>
              </a:rPr>
              <a:t>Katalon</a:t>
            </a:r>
            <a:r>
              <a:rPr lang="en-US" dirty="0">
                <a:latin typeface="Arial" panose="020B0604020202020204" pitchFamily="34" charset="0"/>
                <a:cs typeface="Arial" panose="020B0604020202020204" pitchFamily="34" charset="0"/>
              </a:rPr>
              <a:t> ide</a:t>
            </a:r>
          </a:p>
        </p:txBody>
      </p:sp>
      <p:sp>
        <p:nvSpPr>
          <p:cNvPr id="3" name="Content Placeholder 2">
            <a:extLst>
              <a:ext uri="{FF2B5EF4-FFF2-40B4-BE49-F238E27FC236}">
                <a16:creationId xmlns:a16="http://schemas.microsoft.com/office/drawing/2014/main" id="{1598CFE3-4694-4951-8295-2BFF6AAE5B4F}"/>
              </a:ext>
            </a:extLst>
          </p:cNvPr>
          <p:cNvSpPr>
            <a:spLocks noGrp="1"/>
          </p:cNvSpPr>
          <p:nvPr>
            <p:ph sz="half" idx="1"/>
          </p:nvPr>
        </p:nvSpPr>
        <p:spPr>
          <a:xfrm>
            <a:off x="5307010" y="3117056"/>
            <a:ext cx="5995990" cy="28178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800" dirty="0" err="1">
                <a:latin typeface="Arial" panose="020B0604020202020204" pitchFamily="34" charset="0"/>
                <a:cs typeface="Arial" panose="020B0604020202020204" pitchFamily="34" charset="0"/>
              </a:rPr>
              <a:t>Katalon</a:t>
            </a:r>
            <a:r>
              <a:rPr lang="en-US" sz="2800" dirty="0">
                <a:latin typeface="Arial" panose="020B0604020202020204" pitchFamily="34" charset="0"/>
                <a:cs typeface="Arial" panose="020B0604020202020204" pitchFamily="34" charset="0"/>
              </a:rPr>
              <a:t> Recorder helps record, play, debug, manage automated tests, and export to C#, Java, Ruby, Python, Groovy, or Robot Framework</a:t>
            </a:r>
          </a:p>
        </p:txBody>
      </p:sp>
      <p:pic>
        <p:nvPicPr>
          <p:cNvPr id="6" name="Content Placeholder 5">
            <a:extLst>
              <a:ext uri="{FF2B5EF4-FFF2-40B4-BE49-F238E27FC236}">
                <a16:creationId xmlns:a16="http://schemas.microsoft.com/office/drawing/2014/main" id="{D122DF23-14FD-4807-863D-89AB37395ABC}"/>
              </a:ext>
            </a:extLst>
          </p:cNvPr>
          <p:cNvPicPr>
            <a:picLocks noGrp="1" noChangeAspect="1"/>
          </p:cNvPicPr>
          <p:nvPr>
            <p:ph sz="half" idx="2"/>
          </p:nvPr>
        </p:nvPicPr>
        <p:blipFill>
          <a:blip r:embed="rId2"/>
          <a:stretch>
            <a:fillRect/>
          </a:stretch>
        </p:blipFill>
        <p:spPr>
          <a:xfrm>
            <a:off x="546100" y="0"/>
            <a:ext cx="2457450" cy="2406650"/>
          </a:xfrm>
        </p:spPr>
      </p:pic>
    </p:spTree>
    <p:extLst>
      <p:ext uri="{BB962C8B-B14F-4D97-AF65-F5344CB8AC3E}">
        <p14:creationId xmlns:p14="http://schemas.microsoft.com/office/powerpoint/2010/main" val="18982971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7830052-B6E1-4EBD-B5DC-65074EBE530E}"/>
              </a:ext>
            </a:extLst>
          </p:cNvPr>
          <p:cNvPicPr>
            <a:picLocks noGrp="1" noChangeAspect="1"/>
          </p:cNvPicPr>
          <p:nvPr>
            <p:ph sz="half" idx="1"/>
          </p:nvPr>
        </p:nvPicPr>
        <p:blipFill>
          <a:blip r:embed="rId2"/>
          <a:stretch>
            <a:fillRect/>
          </a:stretch>
        </p:blipFill>
        <p:spPr>
          <a:xfrm>
            <a:off x="849313" y="666750"/>
            <a:ext cx="4878387" cy="3694646"/>
          </a:xfrm>
        </p:spPr>
      </p:pic>
      <p:sp>
        <p:nvSpPr>
          <p:cNvPr id="4" name="Content Placeholder 3">
            <a:extLst>
              <a:ext uri="{FF2B5EF4-FFF2-40B4-BE49-F238E27FC236}">
                <a16:creationId xmlns:a16="http://schemas.microsoft.com/office/drawing/2014/main" id="{3B4CD8CC-22C9-4952-95B6-341E3E9437A8}"/>
              </a:ext>
            </a:extLst>
          </p:cNvPr>
          <p:cNvSpPr>
            <a:spLocks noGrp="1"/>
          </p:cNvSpPr>
          <p:nvPr>
            <p:ph sz="half" idx="2"/>
          </p:nvPr>
        </p:nvSpPr>
        <p:spPr>
          <a:xfrm>
            <a:off x="6173403" y="806451"/>
            <a:ext cx="5094154" cy="498475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marL="0" indent="0">
              <a:buNone/>
            </a:pPr>
            <a:r>
              <a:rPr lang="en-US" sz="2800" b="1" dirty="0">
                <a:latin typeface="Arial" panose="020B0604020202020204" pitchFamily="34" charset="0"/>
                <a:cs typeface="Arial" panose="020B0604020202020204" pitchFamily="34" charset="0"/>
              </a:rPr>
              <a:t>Jenkins</a:t>
            </a:r>
            <a:r>
              <a:rPr lang="en-US" sz="2800" dirty="0">
                <a:latin typeface="Arial" panose="020B0604020202020204" pitchFamily="34" charset="0"/>
                <a:cs typeface="Arial" panose="020B0604020202020204" pitchFamily="34" charset="0"/>
              </a:rPr>
              <a:t> is an open  source automation server written in Java. Jenkins helps to automate the non-human part of the software development process, with continuous integration and facilitating technical aspects of continuous delivery.</a:t>
            </a:r>
          </a:p>
          <a:p>
            <a:pPr marL="0" indent="0">
              <a:buNone/>
            </a:pP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095491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DE30AA-D1C2-437A-A260-C75D1FE5D775}"/>
              </a:ext>
            </a:extLst>
          </p:cNvPr>
          <p:cNvSpPr>
            <a:spLocks noGrp="1"/>
          </p:cNvSpPr>
          <p:nvPr>
            <p:ph sz="half" idx="2"/>
          </p:nvPr>
        </p:nvSpPr>
        <p:spPr>
          <a:xfrm>
            <a:off x="3656804" y="1809747"/>
            <a:ext cx="6839746" cy="3841753"/>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800" b="1" dirty="0">
                <a:latin typeface="Arial" panose="020B0604020202020204" pitchFamily="34" charset="0"/>
                <a:cs typeface="Arial" panose="020B0604020202020204" pitchFamily="34" charset="0"/>
              </a:rPr>
              <a:t>NetBeans</a:t>
            </a:r>
            <a:r>
              <a:rPr lang="en-US" sz="2800" dirty="0">
                <a:latin typeface="Arial" panose="020B0604020202020204" pitchFamily="34" charset="0"/>
                <a:cs typeface="Arial" panose="020B0604020202020204" pitchFamily="34" charset="0"/>
              </a:rPr>
              <a:t> is an integrated development environment  (IDE) for Java. NetBeans allows applications to be developed from a set of modular software components called </a:t>
            </a:r>
            <a:r>
              <a:rPr lang="en-US" sz="2800" i="1" dirty="0">
                <a:latin typeface="Arial" panose="020B0604020202020204" pitchFamily="34" charset="0"/>
                <a:cs typeface="Arial" panose="020B0604020202020204" pitchFamily="34" charset="0"/>
              </a:rPr>
              <a:t>modules</a:t>
            </a:r>
            <a:endParaRPr lang="en-US" sz="2800" dirty="0">
              <a:latin typeface="Arial" panose="020B0604020202020204" pitchFamily="34" charset="0"/>
              <a:cs typeface="Arial" panose="020B0604020202020204" pitchFamily="34" charset="0"/>
            </a:endParaRPr>
          </a:p>
        </p:txBody>
      </p:sp>
      <p:pic>
        <p:nvPicPr>
          <p:cNvPr id="8" name="Content Placeholder 7">
            <a:extLst>
              <a:ext uri="{FF2B5EF4-FFF2-40B4-BE49-F238E27FC236}">
                <a16:creationId xmlns:a16="http://schemas.microsoft.com/office/drawing/2014/main" id="{BF86DE58-06F8-471B-BBBF-628713543182}"/>
              </a:ext>
            </a:extLst>
          </p:cNvPr>
          <p:cNvPicPr>
            <a:picLocks noGrp="1" noChangeAspect="1"/>
          </p:cNvPicPr>
          <p:nvPr>
            <p:ph sz="quarter" idx="4"/>
          </p:nvPr>
        </p:nvPicPr>
        <p:blipFill>
          <a:blip r:embed="rId2"/>
          <a:stretch>
            <a:fillRect/>
          </a:stretch>
        </p:blipFill>
        <p:spPr>
          <a:xfrm>
            <a:off x="1377950" y="826292"/>
            <a:ext cx="1774035" cy="659608"/>
          </a:xfrm>
        </p:spPr>
      </p:pic>
      <p:pic>
        <p:nvPicPr>
          <p:cNvPr id="1028" name="Picture 4" descr="Edit this at Wikidata">
            <a:extLst>
              <a:ext uri="{FF2B5EF4-FFF2-40B4-BE49-F238E27FC236}">
                <a16:creationId xmlns:a16="http://schemas.microsoft.com/office/drawing/2014/main" id="{9E32B54B-C380-4F93-AF39-954FF367A7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5250" cy="95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18931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76594D-2877-4080-949E-1AE0FF58D680}"/>
              </a:ext>
            </a:extLst>
          </p:cNvPr>
          <p:cNvSpPr>
            <a:spLocks noGrp="1"/>
          </p:cNvSpPr>
          <p:nvPr>
            <p:ph sz="half"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800" b="1" dirty="0">
                <a:latin typeface="Arial" panose="020B0604020202020204" pitchFamily="34" charset="0"/>
                <a:cs typeface="Arial" panose="020B0604020202020204" pitchFamily="34" charset="0"/>
              </a:rPr>
              <a:t>Git</a:t>
            </a:r>
            <a:r>
              <a:rPr lang="en-US" sz="2800" dirty="0">
                <a:latin typeface="Arial" panose="020B0604020202020204" pitchFamily="34" charset="0"/>
                <a:cs typeface="Arial" panose="020B0604020202020204" pitchFamily="34" charset="0"/>
              </a:rPr>
              <a:t> is a free and open source distributed version control system designed to handle everything from small to very large projects with speed and efficiency.</a:t>
            </a:r>
          </a:p>
        </p:txBody>
      </p:sp>
      <p:pic>
        <p:nvPicPr>
          <p:cNvPr id="6" name="Content Placeholder 5">
            <a:extLst>
              <a:ext uri="{FF2B5EF4-FFF2-40B4-BE49-F238E27FC236}">
                <a16:creationId xmlns:a16="http://schemas.microsoft.com/office/drawing/2014/main" id="{634C6291-5B59-4910-90D0-F63EC23B2E61}"/>
              </a:ext>
            </a:extLst>
          </p:cNvPr>
          <p:cNvPicPr>
            <a:picLocks noGrp="1" noChangeAspect="1"/>
          </p:cNvPicPr>
          <p:nvPr>
            <p:ph sz="half" idx="2"/>
          </p:nvPr>
        </p:nvPicPr>
        <p:blipFill>
          <a:blip r:embed="rId2"/>
          <a:stretch>
            <a:fillRect/>
          </a:stretch>
        </p:blipFill>
        <p:spPr>
          <a:xfrm>
            <a:off x="6302362" y="618518"/>
            <a:ext cx="3548088" cy="2909909"/>
          </a:xfrm>
        </p:spPr>
      </p:pic>
    </p:spTree>
    <p:extLst>
      <p:ext uri="{BB962C8B-B14F-4D97-AF65-F5344CB8AC3E}">
        <p14:creationId xmlns:p14="http://schemas.microsoft.com/office/powerpoint/2010/main" val="35139298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D7AB9-FF06-445A-A477-BF9B86755A78}"/>
              </a:ext>
            </a:extLst>
          </p:cNvPr>
          <p:cNvSpPr>
            <a:spLocks noGrp="1"/>
          </p:cNvSpPr>
          <p:nvPr>
            <p:ph sz="half" idx="1"/>
          </p:nvPr>
        </p:nvSpPr>
        <p:spPr>
          <a:xfrm>
            <a:off x="4584700" y="2547936"/>
            <a:ext cx="7378700" cy="35417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marL="0" indent="0">
              <a:buNone/>
            </a:pPr>
            <a:r>
              <a:rPr lang="en-US" sz="2400" dirty="0">
                <a:latin typeface="Arial" panose="020B0604020202020204" pitchFamily="34" charset="0"/>
                <a:cs typeface="Arial" panose="020B0604020202020204" pitchFamily="34" charset="0"/>
              </a:rPr>
              <a:t>GitHub is a web-based version-control and collaboration platform for software developers. Git is used to store the source code for a project and track the complete history of all changes to that code. It allows developers to collaborate on a project more effectively by providing tools for managing possibly conflicting changes from multiple developers. </a:t>
            </a:r>
          </a:p>
        </p:txBody>
      </p:sp>
      <p:pic>
        <p:nvPicPr>
          <p:cNvPr id="6" name="Content Placeholder 5">
            <a:extLst>
              <a:ext uri="{FF2B5EF4-FFF2-40B4-BE49-F238E27FC236}">
                <a16:creationId xmlns:a16="http://schemas.microsoft.com/office/drawing/2014/main" id="{60AA4902-BD18-4994-B7FB-37998271D623}"/>
              </a:ext>
            </a:extLst>
          </p:cNvPr>
          <p:cNvPicPr>
            <a:picLocks noGrp="1" noChangeAspect="1"/>
          </p:cNvPicPr>
          <p:nvPr>
            <p:ph sz="half" idx="2"/>
          </p:nvPr>
        </p:nvPicPr>
        <p:blipFill>
          <a:blip r:embed="rId2"/>
          <a:stretch>
            <a:fillRect/>
          </a:stretch>
        </p:blipFill>
        <p:spPr>
          <a:xfrm>
            <a:off x="851779" y="777081"/>
            <a:ext cx="3565354" cy="3541712"/>
          </a:xfrm>
        </p:spPr>
      </p:pic>
    </p:spTree>
    <p:extLst>
      <p:ext uri="{BB962C8B-B14F-4D97-AF65-F5344CB8AC3E}">
        <p14:creationId xmlns:p14="http://schemas.microsoft.com/office/powerpoint/2010/main" val="12037247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DABB0-2343-4C09-9E0A-2F34A2348D91}"/>
              </a:ext>
            </a:extLst>
          </p:cNvPr>
          <p:cNvSpPr>
            <a:spLocks noGrp="1"/>
          </p:cNvSpPr>
          <p:nvPr>
            <p:ph type="title"/>
          </p:nvPr>
        </p:nvSpPr>
        <p:spPr/>
        <p:txBody>
          <a:bodyPr>
            <a:normAutofit/>
          </a:bodyPr>
          <a:lstStyle/>
          <a:p>
            <a:r>
              <a:rPr lang="en-US" sz="4800" dirty="0">
                <a:latin typeface="Arial" panose="020B0604020202020204" pitchFamily="34" charset="0"/>
                <a:cs typeface="Arial" panose="020B0604020202020204" pitchFamily="34" charset="0"/>
              </a:rPr>
              <a:t>Data driver testing </a:t>
            </a:r>
          </a:p>
        </p:txBody>
      </p:sp>
      <p:sp>
        <p:nvSpPr>
          <p:cNvPr id="3" name="Content Placeholder 2">
            <a:extLst>
              <a:ext uri="{FF2B5EF4-FFF2-40B4-BE49-F238E27FC236}">
                <a16:creationId xmlns:a16="http://schemas.microsoft.com/office/drawing/2014/main" id="{B0D72A48-C41D-483F-BD6A-FEEDFDBBFD25}"/>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400" b="1" dirty="0">
                <a:latin typeface="Arial" panose="020B0604020202020204" pitchFamily="34" charset="0"/>
                <a:cs typeface="Arial" panose="020B0604020202020204" pitchFamily="34" charset="0"/>
              </a:rPr>
              <a:t>Data-driven testing</a:t>
            </a:r>
            <a:r>
              <a:rPr lang="en-US" sz="2400" dirty="0">
                <a:latin typeface="Arial" panose="020B0604020202020204" pitchFamily="34" charset="0"/>
                <a:cs typeface="Arial" panose="020B0604020202020204" pitchFamily="34" charset="0"/>
              </a:rPr>
              <a:t> (</a:t>
            </a:r>
            <a:r>
              <a:rPr lang="en-US" sz="2400" b="1" dirty="0">
                <a:latin typeface="Arial" panose="020B0604020202020204" pitchFamily="34" charset="0"/>
                <a:cs typeface="Arial" panose="020B0604020202020204" pitchFamily="34" charset="0"/>
              </a:rPr>
              <a:t>DDT</a:t>
            </a:r>
            <a:r>
              <a:rPr lang="en-US" sz="2400" dirty="0">
                <a:latin typeface="Arial" panose="020B0604020202020204" pitchFamily="34" charset="0"/>
                <a:cs typeface="Arial" panose="020B0604020202020204" pitchFamily="34" charset="0"/>
              </a:rPr>
              <a:t>) is a software testing methodology that is used in the testing of computer software to describe testing done using a table of conditions directly as test inputs and verifiable outputs as well as the process where test environment settings and control are not hard-coded. In the simplest form the tester supplies the inputs from a row in the table and expects the outputs which occur in the same row.</a:t>
            </a:r>
          </a:p>
        </p:txBody>
      </p:sp>
    </p:spTree>
    <p:extLst>
      <p:ext uri="{BB962C8B-B14F-4D97-AF65-F5344CB8AC3E}">
        <p14:creationId xmlns:p14="http://schemas.microsoft.com/office/powerpoint/2010/main" val="30058848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F30E6-FD93-42CC-8816-999B76B71430}"/>
              </a:ext>
            </a:extLst>
          </p:cNvPr>
          <p:cNvSpPr>
            <a:spLocks noGrp="1"/>
          </p:cNvSpPr>
          <p:nvPr>
            <p:ph type="title"/>
          </p:nvPr>
        </p:nvSpPr>
        <p:spPr/>
        <p:txBody>
          <a:bodyPr/>
          <a:lstStyle/>
          <a:p>
            <a:endParaRPr lang="en-US" dirty="0"/>
          </a:p>
        </p:txBody>
      </p:sp>
      <p:sp>
        <p:nvSpPr>
          <p:cNvPr id="5" name="Content Placeholder 4">
            <a:extLst>
              <a:ext uri="{FF2B5EF4-FFF2-40B4-BE49-F238E27FC236}">
                <a16:creationId xmlns:a16="http://schemas.microsoft.com/office/drawing/2014/main" id="{5ADAD3A1-416C-44F6-B54E-63EF925C635A}"/>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marL="0" indent="0">
              <a:buNone/>
            </a:pPr>
            <a:r>
              <a:rPr lang="en-US" b="1" dirty="0">
                <a:latin typeface="Arial" panose="020B0604020202020204" pitchFamily="34" charset="0"/>
                <a:cs typeface="Arial" panose="020B0604020202020204" pitchFamily="34" charset="0"/>
              </a:rPr>
              <a:t>CONCLUSION</a:t>
            </a:r>
            <a:br>
              <a:rPr lang="en-US" b="1" dirty="0">
                <a:latin typeface="Arial" panose="020B0604020202020204" pitchFamily="34" charset="0"/>
                <a:cs typeface="Arial" panose="020B0604020202020204" pitchFamily="34" charset="0"/>
              </a:rPr>
            </a:b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	</a:t>
            </a:r>
          </a:p>
          <a:p>
            <a:pPr marL="0" indent="0">
              <a:buNone/>
            </a:pPr>
            <a:endParaRPr lang="en-US" b="1" dirty="0">
              <a:latin typeface="Arial" panose="020B0604020202020204" pitchFamily="34" charset="0"/>
              <a:cs typeface="Arial" panose="020B0604020202020204" pitchFamily="34" charset="0"/>
            </a:endParaRPr>
          </a:p>
          <a:p>
            <a:pPr marL="0" indent="0">
              <a:buNone/>
            </a:pPr>
            <a:r>
              <a:rPr lang="en-US" b="1" dirty="0">
                <a:latin typeface="Arial" panose="020B0604020202020204" pitchFamily="34" charset="0"/>
                <a:cs typeface="Arial" panose="020B0604020202020204" pitchFamily="34" charset="0"/>
              </a:rPr>
              <a:t>CHALLENGES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463399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24118-77F0-47D8-889E-309A30B453B0}"/>
              </a:ext>
            </a:extLst>
          </p:cNvPr>
          <p:cNvSpPr>
            <a:spLocks noGrp="1"/>
          </p:cNvSpPr>
          <p:nvPr>
            <p:ph type="title"/>
          </p:nvPr>
        </p:nvSpPr>
        <p:spPr>
          <a:xfrm>
            <a:off x="595313" y="479914"/>
            <a:ext cx="9905998" cy="1583836"/>
          </a:xfrm>
        </p:spPr>
        <p:txBody>
          <a:bodyPr>
            <a:noAutofit/>
          </a:bodyPr>
          <a:lstStyle/>
          <a:p>
            <a:r>
              <a:rPr lang="en-US" sz="3600" b="1" dirty="0">
                <a:latin typeface="Arial" panose="020B0604020202020204" pitchFamily="34" charset="0"/>
                <a:cs typeface="Arial" panose="020B0604020202020204" pitchFamily="34" charset="0"/>
              </a:rPr>
              <a:t>The project was created and presented by the group of ITEXPS students:</a:t>
            </a:r>
            <a:endParaRPr lang="en-US" sz="3600"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9E1AD1F3-25D2-45EA-8D5D-A344B358314C}"/>
              </a:ext>
            </a:extLst>
          </p:cNvPr>
          <p:cNvSpPr>
            <a:spLocks noGrp="1"/>
          </p:cNvSpPr>
          <p:nvPr>
            <p:ph idx="1"/>
          </p:nvPr>
        </p:nvSpPr>
        <p:spPr>
          <a:xfrm>
            <a:off x="5016500" y="2420937"/>
            <a:ext cx="6126161" cy="35417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Autofit/>
          </a:bodyPr>
          <a:lstStyle/>
          <a:p>
            <a:endParaRPr lang="en-US" sz="1400" dirty="0"/>
          </a:p>
          <a:p>
            <a:r>
              <a:rPr lang="en-US" sz="1400" dirty="0"/>
              <a:t>1</a:t>
            </a:r>
          </a:p>
          <a:p>
            <a:r>
              <a:rPr lang="en-US" sz="1400" dirty="0"/>
              <a:t>2</a:t>
            </a:r>
          </a:p>
          <a:p>
            <a:r>
              <a:rPr lang="en-US" sz="1400" dirty="0"/>
              <a:t>3</a:t>
            </a:r>
          </a:p>
          <a:p>
            <a:r>
              <a:rPr lang="en-US" sz="1400" dirty="0"/>
              <a:t>4	JURGITA NARVILIENE</a:t>
            </a:r>
          </a:p>
          <a:p>
            <a:pPr marL="0" indent="0">
              <a:buNone/>
            </a:pPr>
            <a:r>
              <a:rPr lang="en-US" sz="1400" dirty="0"/>
              <a:t>With the support, professional help and guidance by </a:t>
            </a:r>
          </a:p>
          <a:p>
            <a:pPr marL="0" indent="0">
              <a:buNone/>
            </a:pPr>
            <a:r>
              <a:rPr lang="en-US" sz="1400" b="1" dirty="0"/>
              <a:t>Narendra </a:t>
            </a:r>
            <a:r>
              <a:rPr lang="en-US" sz="1400" b="1" dirty="0" err="1"/>
              <a:t>Lilaramani</a:t>
            </a:r>
            <a:r>
              <a:rPr lang="en-US" sz="1400" b="1" dirty="0"/>
              <a:t> &amp;</a:t>
            </a:r>
            <a:r>
              <a:rPr lang="en-US" sz="1400" dirty="0"/>
              <a:t> </a:t>
            </a:r>
            <a:r>
              <a:rPr lang="en-US" sz="1400" b="1" dirty="0"/>
              <a:t>Tushar Patel</a:t>
            </a:r>
            <a:br>
              <a:rPr lang="en-US" sz="1400" dirty="0"/>
            </a:br>
            <a:r>
              <a:rPr lang="en-US" sz="1400" dirty="0"/>
              <a:t>© </a:t>
            </a:r>
            <a:r>
              <a:rPr lang="en-US" sz="1400" dirty="0" err="1"/>
              <a:t>ITEXPS_Students</a:t>
            </a:r>
            <a:r>
              <a:rPr lang="en-US" sz="1400" dirty="0"/>
              <a:t>, 2019</a:t>
            </a:r>
          </a:p>
          <a:p>
            <a:pPr marL="0" indent="0">
              <a:buNone/>
            </a:pPr>
            <a:br>
              <a:rPr lang="en-US" sz="1400" dirty="0"/>
            </a:br>
            <a:endParaRPr lang="en-US" sz="1400" dirty="0"/>
          </a:p>
        </p:txBody>
      </p:sp>
    </p:spTree>
    <p:extLst>
      <p:ext uri="{BB962C8B-B14F-4D97-AF65-F5344CB8AC3E}">
        <p14:creationId xmlns:p14="http://schemas.microsoft.com/office/powerpoint/2010/main" val="179882701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5F420-42EF-44BD-A667-F47F0CA64046}"/>
              </a:ext>
            </a:extLst>
          </p:cNvPr>
          <p:cNvSpPr>
            <a:spLocks noGrp="1"/>
          </p:cNvSpPr>
          <p:nvPr>
            <p:ph type="title"/>
          </p:nvPr>
        </p:nvSpPr>
        <p:spPr>
          <a:xfrm>
            <a:off x="1141413" y="618518"/>
            <a:ext cx="9905998" cy="97533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algn="ctr"/>
            <a:r>
              <a:rPr lang="en-US" dirty="0">
                <a:latin typeface="Arial" panose="020B0604020202020204" pitchFamily="34" charset="0"/>
                <a:cs typeface="Arial" panose="020B0604020202020204" pitchFamily="34" charset="0"/>
              </a:rPr>
              <a:t>OVERVIEW OF THE CarGurus</a:t>
            </a:r>
          </a:p>
        </p:txBody>
      </p:sp>
      <p:sp>
        <p:nvSpPr>
          <p:cNvPr id="3" name="Content Placeholder 2">
            <a:extLst>
              <a:ext uri="{FF2B5EF4-FFF2-40B4-BE49-F238E27FC236}">
                <a16:creationId xmlns:a16="http://schemas.microsoft.com/office/drawing/2014/main" id="{5D6DDD0C-DAB5-4915-9CF6-8DBFAA3A9396}"/>
              </a:ext>
            </a:extLst>
          </p:cNvPr>
          <p:cNvSpPr>
            <a:spLocks noGrp="1"/>
          </p:cNvSpPr>
          <p:nvPr>
            <p:ph idx="1"/>
          </p:nvPr>
        </p:nvSpPr>
        <p:spPr>
          <a:xfrm>
            <a:off x="1141412" y="1822450"/>
            <a:ext cx="9905999" cy="3968751"/>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CarGurus is a global, online automotive marketplace connecting buyers and sellers of new and used cars and third party administration.</a:t>
            </a:r>
          </a:p>
          <a:p>
            <a:r>
              <a:rPr lang="en-US" dirty="0">
                <a:latin typeface="Arial" panose="020B0604020202020204" pitchFamily="34" charset="0"/>
                <a:cs typeface="Arial" panose="020B0604020202020204" pitchFamily="34" charset="0"/>
              </a:rPr>
              <a:t>Using proprietary technology, search algorithms, and innovative data analytics, CarGurus provides unbiased insights on car pricing, dealer reputation, and vehicle history.</a:t>
            </a:r>
          </a:p>
          <a:p>
            <a:r>
              <a:rPr lang="en-US" dirty="0">
                <a:latin typeface="Arial" panose="020B0604020202020204" pitchFamily="34" charset="0"/>
                <a:cs typeface="Arial" panose="020B0604020202020204" pitchFamily="34" charset="0"/>
              </a:rPr>
              <a:t>For used vehicles  calculates a fair retail price based on a detailed analysis of comparable current and previous car listings in a given market</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70213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FFB32-C27E-4574-91F2-1EEBC33DAA49}"/>
              </a:ext>
            </a:extLst>
          </p:cNvPr>
          <p:cNvSpPr>
            <a:spLocks noGrp="1"/>
          </p:cNvSpPr>
          <p:nvPr>
            <p:ph type="title"/>
          </p:nvPr>
        </p:nvSpPr>
        <p:spPr>
          <a:xfrm>
            <a:off x="6563158" y="193644"/>
            <a:ext cx="5065423" cy="1139855"/>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Data exchange system:</a:t>
            </a:r>
          </a:p>
        </p:txBody>
      </p:sp>
      <p:graphicFrame>
        <p:nvGraphicFramePr>
          <p:cNvPr id="4" name="Content Placeholder 3">
            <a:extLst>
              <a:ext uri="{FF2B5EF4-FFF2-40B4-BE49-F238E27FC236}">
                <a16:creationId xmlns:a16="http://schemas.microsoft.com/office/drawing/2014/main" id="{AB23916E-680F-4C17-9AC0-B6C1CF181743}"/>
              </a:ext>
            </a:extLst>
          </p:cNvPr>
          <p:cNvGraphicFramePr>
            <a:graphicFrameLocks noGrp="1"/>
          </p:cNvGraphicFramePr>
          <p:nvPr>
            <p:ph idx="1"/>
            <p:extLst>
              <p:ext uri="{D42A27DB-BD31-4B8C-83A1-F6EECF244321}">
                <p14:modId xmlns:p14="http://schemas.microsoft.com/office/powerpoint/2010/main" val="3377617820"/>
              </p:ext>
            </p:extLst>
          </p:nvPr>
        </p:nvGraphicFramePr>
        <p:xfrm>
          <a:off x="1141413" y="1492250"/>
          <a:ext cx="9906000" cy="431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Rounded Corners 2">
            <a:extLst>
              <a:ext uri="{FF2B5EF4-FFF2-40B4-BE49-F238E27FC236}">
                <a16:creationId xmlns:a16="http://schemas.microsoft.com/office/drawing/2014/main" id="{937219AC-A125-41BB-B436-DA3F37111AFA}"/>
              </a:ext>
            </a:extLst>
          </p:cNvPr>
          <p:cNvSpPr/>
          <p:nvPr/>
        </p:nvSpPr>
        <p:spPr>
          <a:xfrm>
            <a:off x="8851107" y="3651250"/>
            <a:ext cx="1581150" cy="721332"/>
          </a:xfrm>
          <a:prstGeom prst="roundRect">
            <a:avLst/>
          </a:prstGeom>
          <a:solidFill>
            <a:schemeClr val="bg2"/>
          </a:solidFill>
          <a:ln>
            <a:solidFill>
              <a:schemeClr val="tx2"/>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chemeClr val="bg1"/>
                </a:solidFill>
              </a:rPr>
              <a:t>Private Sellers</a:t>
            </a:r>
          </a:p>
        </p:txBody>
      </p:sp>
      <p:sp>
        <p:nvSpPr>
          <p:cNvPr id="5" name="Arrow: Left 4">
            <a:extLst>
              <a:ext uri="{FF2B5EF4-FFF2-40B4-BE49-F238E27FC236}">
                <a16:creationId xmlns:a16="http://schemas.microsoft.com/office/drawing/2014/main" id="{BD129A7F-0E2A-4D56-8E8A-A4BD99908451}"/>
              </a:ext>
            </a:extLst>
          </p:cNvPr>
          <p:cNvSpPr/>
          <p:nvPr/>
        </p:nvSpPr>
        <p:spPr>
          <a:xfrm rot="20066303">
            <a:off x="7746472" y="4156548"/>
            <a:ext cx="1112454" cy="655269"/>
          </a:xfrm>
          <a:prstGeom prst="lef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5000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D420A-D0E3-4443-9DD1-062F3975AF5B}"/>
              </a:ext>
            </a:extLst>
          </p:cNvPr>
          <p:cNvSpPr>
            <a:spLocks noGrp="1"/>
          </p:cNvSpPr>
          <p:nvPr>
            <p:ph type="title"/>
          </p:nvPr>
        </p:nvSpPr>
        <p:spPr>
          <a:xfrm>
            <a:off x="955675" y="958850"/>
            <a:ext cx="2929995" cy="92652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Website interface</a:t>
            </a:r>
          </a:p>
        </p:txBody>
      </p:sp>
      <p:pic>
        <p:nvPicPr>
          <p:cNvPr id="6" name="Content Placeholder 5">
            <a:extLst>
              <a:ext uri="{FF2B5EF4-FFF2-40B4-BE49-F238E27FC236}">
                <a16:creationId xmlns:a16="http://schemas.microsoft.com/office/drawing/2014/main" id="{994ED982-649B-4B7D-AC89-D21B503D9F54}"/>
              </a:ext>
            </a:extLst>
          </p:cNvPr>
          <p:cNvPicPr>
            <a:picLocks noGrp="1" noChangeAspect="1"/>
          </p:cNvPicPr>
          <p:nvPr>
            <p:ph idx="1"/>
          </p:nvPr>
        </p:nvPicPr>
        <p:blipFill>
          <a:blip r:embed="rId2"/>
          <a:stretch>
            <a:fillRect/>
          </a:stretch>
        </p:blipFill>
        <p:spPr>
          <a:xfrm>
            <a:off x="4280358" y="958850"/>
            <a:ext cx="7530642" cy="5137150"/>
          </a:xfrm>
        </p:spPr>
      </p:pic>
      <p:sp>
        <p:nvSpPr>
          <p:cNvPr id="8" name="Text Placeholder 7">
            <a:extLst>
              <a:ext uri="{FF2B5EF4-FFF2-40B4-BE49-F238E27FC236}">
                <a16:creationId xmlns:a16="http://schemas.microsoft.com/office/drawing/2014/main" id="{CD108A6C-EF1F-4347-9167-12558E9D5AE4}"/>
              </a:ext>
            </a:extLst>
          </p:cNvPr>
          <p:cNvSpPr>
            <a:spLocks noGrp="1"/>
          </p:cNvSpPr>
          <p:nvPr>
            <p:ph type="body" sz="half" idx="2"/>
          </p:nvPr>
        </p:nvSpPr>
        <p:spPr>
          <a:xfrm>
            <a:off x="894364" y="2395682"/>
            <a:ext cx="3052618" cy="3503468"/>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latin typeface="Arial" panose="020B0604020202020204" pitchFamily="34" charset="0"/>
                <a:cs typeface="Arial" panose="020B0604020202020204" pitchFamily="34" charset="0"/>
              </a:rPr>
              <a:t>Website has a home page with select boxes for used cars, new cars and certified Pre-owned.</a:t>
            </a:r>
          </a:p>
          <a:p>
            <a:r>
              <a:rPr lang="en-US" dirty="0">
                <a:latin typeface="Arial" panose="020B0604020202020204" pitchFamily="34" charset="0"/>
                <a:cs typeface="Arial" panose="020B0604020202020204" pitchFamily="34" charset="0"/>
              </a:rPr>
              <a:t>This page has the option for login and password for registered users. For new customers has clickable link and helpline in order to create a new account or sign up using existing Facebook or google account.</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85304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D9B44683-6339-4F1A-98EC-02C9C2F63C19}"/>
              </a:ext>
            </a:extLst>
          </p:cNvPr>
          <p:cNvPicPr>
            <a:picLocks noGrp="1" noChangeAspect="1"/>
          </p:cNvPicPr>
          <p:nvPr>
            <p:ph idx="1"/>
          </p:nvPr>
        </p:nvPicPr>
        <p:blipFill>
          <a:blip r:embed="rId2"/>
          <a:stretch>
            <a:fillRect/>
          </a:stretch>
        </p:blipFill>
        <p:spPr>
          <a:xfrm>
            <a:off x="5078413" y="1366471"/>
            <a:ext cx="6189662" cy="3667858"/>
          </a:xfrm>
        </p:spPr>
      </p:pic>
      <p:sp>
        <p:nvSpPr>
          <p:cNvPr id="4" name="Text Placeholder 3">
            <a:extLst>
              <a:ext uri="{FF2B5EF4-FFF2-40B4-BE49-F238E27FC236}">
                <a16:creationId xmlns:a16="http://schemas.microsoft.com/office/drawing/2014/main" id="{D5F1E940-EFDE-4D5F-AF63-9F398E64CA0F}"/>
              </a:ext>
            </a:extLst>
          </p:cNvPr>
          <p:cNvSpPr>
            <a:spLocks noGrp="1"/>
          </p:cNvSpPr>
          <p:nvPr>
            <p:ph type="body" sz="half" idx="2"/>
          </p:nvPr>
        </p:nvSpPr>
        <p:spPr>
          <a:xfrm>
            <a:off x="1108605" y="211136"/>
            <a:ext cx="4777845" cy="804864"/>
          </a:xfrm>
          <a:solidFill>
            <a:schemeClr val="bg2"/>
          </a:solidFill>
          <a:ln>
            <a:solidFill>
              <a:schemeClr val="tx2"/>
            </a:solidFill>
          </a:ln>
        </p:spPr>
        <p:txBody>
          <a:bodyPr>
            <a:noAutofit/>
          </a:bodyPr>
          <a:lstStyle/>
          <a:p>
            <a:r>
              <a:rPr lang="en-US" sz="2000" dirty="0">
                <a:solidFill>
                  <a:schemeClr val="bg1"/>
                </a:solidFill>
                <a:latin typeface="Arial" panose="020B0604020202020204" pitchFamily="34" charset="0"/>
                <a:cs typeface="Arial" panose="020B0604020202020204" pitchFamily="34" charset="0"/>
              </a:rPr>
              <a:t>USED CARS FOR SALE SEARCH ENGINE</a:t>
            </a:r>
          </a:p>
        </p:txBody>
      </p:sp>
    </p:spTree>
    <p:extLst>
      <p:ext uri="{BB962C8B-B14F-4D97-AF65-F5344CB8AC3E}">
        <p14:creationId xmlns:p14="http://schemas.microsoft.com/office/powerpoint/2010/main" val="3518311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C46AB-6F0E-47AE-9959-607C2006A3A7}"/>
              </a:ext>
            </a:extLst>
          </p:cNvPr>
          <p:cNvSpPr>
            <a:spLocks noGrp="1"/>
          </p:cNvSpPr>
          <p:nvPr>
            <p:ph type="title"/>
          </p:nvPr>
        </p:nvSpPr>
        <p:spPr>
          <a:xfrm>
            <a:off x="1144591" y="33867"/>
            <a:ext cx="5465759" cy="558799"/>
          </a:xfrm>
        </p:spPr>
        <p:txBody>
          <a:bodyPr>
            <a:normAutofit/>
          </a:bodyPr>
          <a:lstStyle/>
          <a:p>
            <a:r>
              <a:rPr lang="en-US" dirty="0">
                <a:latin typeface="Arial" panose="020B0604020202020204" pitchFamily="34" charset="0"/>
                <a:cs typeface="Arial" panose="020B0604020202020204" pitchFamily="34" charset="0"/>
              </a:rPr>
              <a:t>SIGN IN OR REGISTER PAGE</a:t>
            </a:r>
          </a:p>
        </p:txBody>
      </p:sp>
      <p:pic>
        <p:nvPicPr>
          <p:cNvPr id="6" name="Content Placeholder 5">
            <a:extLst>
              <a:ext uri="{FF2B5EF4-FFF2-40B4-BE49-F238E27FC236}">
                <a16:creationId xmlns:a16="http://schemas.microsoft.com/office/drawing/2014/main" id="{9360673A-8333-4BBB-8074-FC2CF28E6851}"/>
              </a:ext>
            </a:extLst>
          </p:cNvPr>
          <p:cNvPicPr>
            <a:picLocks noGrp="1" noChangeAspect="1"/>
          </p:cNvPicPr>
          <p:nvPr>
            <p:ph idx="1"/>
          </p:nvPr>
        </p:nvPicPr>
        <p:blipFill>
          <a:blip r:embed="rId2"/>
          <a:stretch>
            <a:fillRect/>
          </a:stretch>
        </p:blipFill>
        <p:spPr>
          <a:xfrm>
            <a:off x="5078413" y="1365262"/>
            <a:ext cx="6189662" cy="3670276"/>
          </a:xfrm>
        </p:spPr>
      </p:pic>
    </p:spTree>
    <p:extLst>
      <p:ext uri="{BB962C8B-B14F-4D97-AF65-F5344CB8AC3E}">
        <p14:creationId xmlns:p14="http://schemas.microsoft.com/office/powerpoint/2010/main" val="8885364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1388A-6800-42A0-BAC3-72B1CF40C6FF}"/>
              </a:ext>
            </a:extLst>
          </p:cNvPr>
          <p:cNvSpPr>
            <a:spLocks noGrp="1"/>
          </p:cNvSpPr>
          <p:nvPr>
            <p:ph type="title"/>
          </p:nvPr>
        </p:nvSpPr>
        <p:spPr>
          <a:xfrm>
            <a:off x="4202113" y="312144"/>
            <a:ext cx="3087687" cy="85006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solidFill>
                  <a:schemeClr val="tx2"/>
                </a:solidFill>
                <a:latin typeface="Arial" panose="020B0604020202020204" pitchFamily="34" charset="0"/>
                <a:cs typeface="Arial" panose="020B0604020202020204" pitchFamily="34" charset="0"/>
              </a:rPr>
              <a:t>SELENIUM</a:t>
            </a:r>
          </a:p>
        </p:txBody>
      </p:sp>
      <p:sp>
        <p:nvSpPr>
          <p:cNvPr id="3" name="Content Placeholder 2">
            <a:extLst>
              <a:ext uri="{FF2B5EF4-FFF2-40B4-BE49-F238E27FC236}">
                <a16:creationId xmlns:a16="http://schemas.microsoft.com/office/drawing/2014/main" id="{D0793AEE-3CE6-407B-8C39-64C6E62742E6}"/>
              </a:ext>
            </a:extLst>
          </p:cNvPr>
          <p:cNvSpPr>
            <a:spLocks noGrp="1"/>
          </p:cNvSpPr>
          <p:nvPr>
            <p:ph idx="1"/>
          </p:nvPr>
        </p:nvSpPr>
        <p:spPr>
          <a:xfrm>
            <a:off x="1238251" y="1468582"/>
            <a:ext cx="10050460" cy="454429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marL="0" indent="0">
              <a:buNone/>
            </a:pPr>
            <a:r>
              <a:rPr lang="en-US" dirty="0">
                <a:latin typeface="Arial" panose="020B0604020202020204" pitchFamily="34" charset="0"/>
                <a:cs typeface="Arial" panose="020B0604020202020204" pitchFamily="34" charset="0"/>
              </a:rPr>
              <a:t>Selenium automates browsers. It is for automating web applications for testing purposes. </a:t>
            </a:r>
          </a:p>
          <a:p>
            <a:pPr marL="0" indent="0">
              <a:buNone/>
            </a:pPr>
            <a:r>
              <a:rPr lang="en-US" b="1" dirty="0">
                <a:solidFill>
                  <a:schemeClr val="tx2"/>
                </a:solidFill>
                <a:latin typeface="Arial" panose="020B0604020202020204" pitchFamily="34" charset="0"/>
                <a:cs typeface="Arial" panose="020B0604020202020204" pitchFamily="34" charset="0"/>
              </a:rPr>
              <a:t>Selenium WebDriver</a:t>
            </a:r>
          </a:p>
          <a:p>
            <a:r>
              <a:rPr lang="en-US" dirty="0">
                <a:latin typeface="Arial" panose="020B0604020202020204" pitchFamily="34" charset="0"/>
                <a:cs typeface="Arial" panose="020B0604020202020204" pitchFamily="34" charset="0"/>
              </a:rPr>
              <a:t>creates robust, browser-based regression automation suites and tests scale and distribute scripts across many environments</a:t>
            </a:r>
          </a:p>
          <a:p>
            <a:pPr marL="0" indent="0">
              <a:buNone/>
            </a:pPr>
            <a:r>
              <a:rPr lang="en-US" b="1" dirty="0">
                <a:latin typeface="Arial" panose="020B0604020202020204" pitchFamily="34" charset="0"/>
                <a:cs typeface="Arial" panose="020B0604020202020204" pitchFamily="34" charset="0"/>
              </a:rPr>
              <a:t>Selenium IDE - </a:t>
            </a:r>
            <a:r>
              <a:rPr lang="en-US" dirty="0">
                <a:latin typeface="Arial" panose="020B0604020202020204" pitchFamily="34" charset="0"/>
                <a:cs typeface="Arial" panose="020B0604020202020204" pitchFamily="34" charset="0"/>
              </a:rPr>
              <a:t>which has a user Interface to record and play an activity without knowing any programming or scripting language create quick bug reproduction scripts create scripts to aid in automation-aided exploratory testing.</a:t>
            </a:r>
          </a:p>
          <a:p>
            <a:endParaRPr lang="en-US" dirty="0">
              <a:latin typeface="Arial" panose="020B0604020202020204" pitchFamily="34" charset="0"/>
              <a:cs typeface="Arial" panose="020B0604020202020204" pitchFamily="34" charset="0"/>
            </a:endParaRPr>
          </a:p>
          <a:p>
            <a:pPr marL="0" indent="0">
              <a:buNone/>
            </a:pPr>
            <a:endParaRPr lang="en-US" b="1" dirty="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519802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1063</TotalTime>
  <Words>1115</Words>
  <Application>Microsoft Office PowerPoint</Application>
  <PresentationFormat>Widescreen</PresentationFormat>
  <Paragraphs>211</Paragraphs>
  <Slides>37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37</vt:i4>
      </vt:variant>
    </vt:vector>
  </HeadingPairs>
  <TitlesOfParts>
    <vt:vector size="41" baseType="lpstr">
      <vt:lpstr>Arial</vt:lpstr>
      <vt:lpstr>Bookman Old Style</vt:lpstr>
      <vt:lpstr>Rockwell</vt:lpstr>
      <vt:lpstr>Damask</vt:lpstr>
      <vt:lpstr>CARGURUS.COM </vt:lpstr>
      <vt:lpstr>PowerPoint Presentation</vt:lpstr>
      <vt:lpstr>INTRODUCTION</vt:lpstr>
      <vt:lpstr>OVERVIEW OF THE CarGurus</vt:lpstr>
      <vt:lpstr>Data exchange system:</vt:lpstr>
      <vt:lpstr>Website interface</vt:lpstr>
      <vt:lpstr>PowerPoint Presentation</vt:lpstr>
      <vt:lpstr>SIGN IN OR REGISTER PAGE</vt:lpstr>
      <vt:lpstr>SELENIUM</vt:lpstr>
      <vt:lpstr>TEST PLAN</vt:lpstr>
      <vt:lpstr>Test plan task list</vt:lpstr>
      <vt:lpstr>During the Automation Testing process the following application functions will be tested: </vt:lpstr>
      <vt:lpstr>METHODS, APPROACHING TO VALIDATE THE DATA</vt:lpstr>
      <vt:lpstr>Website Modules:</vt:lpstr>
      <vt:lpstr>The stakeholders</vt:lpstr>
      <vt:lpstr>Test plan</vt:lpstr>
      <vt:lpstr>Test plan task list</vt:lpstr>
      <vt:lpstr>RISKS</vt:lpstr>
      <vt:lpstr>The table sets  of hardware and software resources for the testing Website:</vt:lpstr>
      <vt:lpstr>Roles and responsibilities</vt:lpstr>
      <vt:lpstr>Test plan time line milestone</vt:lpstr>
      <vt:lpstr>Automation testing process</vt:lpstr>
      <vt:lpstr>Types of testing</vt:lpstr>
      <vt:lpstr>Methods, approaching validate the data</vt:lpstr>
      <vt:lpstr>TECHNOLOGIES WERE USED:</vt:lpstr>
      <vt:lpstr>Test data</vt:lpstr>
      <vt:lpstr>PowerPoint Presentation</vt:lpstr>
      <vt:lpstr>JUnit is an open source framework designed for the purpose of writing and running tests.  Junit Provides:</vt:lpstr>
      <vt:lpstr>Selenium webdriver</vt:lpstr>
      <vt:lpstr>Katalon ide</vt:lpstr>
      <vt:lpstr>PowerPoint Presentation</vt:lpstr>
      <vt:lpstr>PowerPoint Presentation</vt:lpstr>
      <vt:lpstr>PowerPoint Presentation</vt:lpstr>
      <vt:lpstr>PowerPoint Presentation</vt:lpstr>
      <vt:lpstr>Data driver testing </vt:lpstr>
      <vt:lpstr>PowerPoint Presentation</vt:lpstr>
      <vt:lpstr>The project was created and presented by the group of ITEXPS students: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CARGURUS.COM </dc:title>
  <dc:creator>Юргита Н</dc:creator>
  <cp:lastModifiedBy>Юргита Н</cp:lastModifiedBy>
  <cp:revision>144</cp:revision>
  <dcterms:created xsi:type="dcterms:W3CDTF">2019-01-25T01:13:13Z</dcterms:created>
  <dcterms:modified xsi:type="dcterms:W3CDTF">2019-02-14T02:58:18Z</dcterms:modified>
</cp:coreProperties>
</file>

<file path=docProps/thumbnail.jpeg>
</file>